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9" r:id="rId2"/>
    <p:sldId id="300" r:id="rId3"/>
    <p:sldId id="301" r:id="rId4"/>
    <p:sldId id="275" r:id="rId5"/>
    <p:sldId id="294" r:id="rId6"/>
    <p:sldId id="277" r:id="rId7"/>
    <p:sldId id="278" r:id="rId8"/>
    <p:sldId id="279" r:id="rId9"/>
    <p:sldId id="287" r:id="rId10"/>
    <p:sldId id="280" r:id="rId11"/>
    <p:sldId id="289" r:id="rId12"/>
    <p:sldId id="290" r:id="rId13"/>
    <p:sldId id="292" r:id="rId14"/>
    <p:sldId id="282" r:id="rId15"/>
    <p:sldId id="283" r:id="rId16"/>
    <p:sldId id="284" r:id="rId17"/>
    <p:sldId id="288" r:id="rId18"/>
    <p:sldId id="285" r:id="rId19"/>
    <p:sldId id="296" r:id="rId20"/>
    <p:sldId id="302" r:id="rId21"/>
    <p:sldId id="303" r:id="rId22"/>
    <p:sldId id="286"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2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3A2DD8-D549-400A-A38C-7CE633981206}" type="datetimeFigureOut">
              <a:rPr lang="en-US" smtClean="0"/>
              <a:pPr/>
              <a:t>5/30/2022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A9AF44-71B4-46FB-A0F6-3237083E378C}" type="slidenum">
              <a:rPr lang="en-IN" smtClean="0"/>
              <a:pPr/>
              <a:t>‹#›</a:t>
            </a:fld>
            <a:endParaRPr lang="en-IN"/>
          </a:p>
        </p:txBody>
      </p:sp>
    </p:spTree>
    <p:extLst>
      <p:ext uri="{BB962C8B-B14F-4D97-AF65-F5344CB8AC3E}">
        <p14:creationId xmlns:p14="http://schemas.microsoft.com/office/powerpoint/2010/main" val="2805447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3A2DD8-D549-400A-A38C-7CE633981206}" type="datetimeFigureOut">
              <a:rPr lang="en-US" smtClean="0"/>
              <a:pPr/>
              <a:t>5/30/2022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9A9AF44-71B4-46FB-A0F6-3237083E378C}" type="slidenum">
              <a:rPr lang="en-IN" smtClean="0"/>
              <a:pPr/>
              <a:t>‹#›</a:t>
            </a:fld>
            <a:endParaRPr lang="en-IN"/>
          </a:p>
        </p:txBody>
      </p:sp>
    </p:spTree>
    <p:extLst>
      <p:ext uri="{BB962C8B-B14F-4D97-AF65-F5344CB8AC3E}">
        <p14:creationId xmlns:p14="http://schemas.microsoft.com/office/powerpoint/2010/main" val="3439329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3A2DD8-D549-400A-A38C-7CE633981206}" type="datetimeFigureOut">
              <a:rPr lang="en-US" smtClean="0"/>
              <a:pPr/>
              <a:t>5/30/2022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9A9AF44-71B4-46FB-A0F6-3237083E378C}" type="slidenum">
              <a:rPr lang="en-IN" smtClean="0"/>
              <a:pPr/>
              <a:t>‹#›</a:t>
            </a:fld>
            <a:endParaRPr lang="en-IN"/>
          </a:p>
        </p:txBody>
      </p:sp>
    </p:spTree>
    <p:extLst>
      <p:ext uri="{BB962C8B-B14F-4D97-AF65-F5344CB8AC3E}">
        <p14:creationId xmlns:p14="http://schemas.microsoft.com/office/powerpoint/2010/main" val="1870032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3A2DD8-D549-400A-A38C-7CE633981206}" type="datetimeFigureOut">
              <a:rPr lang="en-US" smtClean="0"/>
              <a:pPr/>
              <a:t>5/30/2022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9A9AF44-71B4-46FB-A0F6-3237083E378C}" type="slidenum">
              <a:rPr lang="en-IN" smtClean="0"/>
              <a:pPr/>
              <a:t>‹#›</a:t>
            </a:fld>
            <a:endParaRPr lang="en-IN"/>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94876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3A2DD8-D549-400A-A38C-7CE633981206}" type="datetimeFigureOut">
              <a:rPr lang="en-US" smtClean="0"/>
              <a:pPr/>
              <a:t>5/30/2022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9A9AF44-71B4-46FB-A0F6-3237083E378C}" type="slidenum">
              <a:rPr lang="en-IN" smtClean="0"/>
              <a:pPr/>
              <a:t>‹#›</a:t>
            </a:fld>
            <a:endParaRPr lang="en-IN"/>
          </a:p>
        </p:txBody>
      </p:sp>
    </p:spTree>
    <p:extLst>
      <p:ext uri="{BB962C8B-B14F-4D97-AF65-F5344CB8AC3E}">
        <p14:creationId xmlns:p14="http://schemas.microsoft.com/office/powerpoint/2010/main" val="3691430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53A2DD8-D549-400A-A38C-7CE633981206}" type="datetimeFigureOut">
              <a:rPr lang="en-US" smtClean="0"/>
              <a:pPr/>
              <a:t>5/30/2022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9A9AF44-71B4-46FB-A0F6-3237083E378C}" type="slidenum">
              <a:rPr lang="en-IN" smtClean="0"/>
              <a:pPr/>
              <a:t>‹#›</a:t>
            </a:fld>
            <a:endParaRPr lang="en-IN"/>
          </a:p>
        </p:txBody>
      </p:sp>
    </p:spTree>
    <p:extLst>
      <p:ext uri="{BB962C8B-B14F-4D97-AF65-F5344CB8AC3E}">
        <p14:creationId xmlns:p14="http://schemas.microsoft.com/office/powerpoint/2010/main" val="982052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53A2DD8-D549-400A-A38C-7CE633981206}" type="datetimeFigureOut">
              <a:rPr lang="en-US" smtClean="0"/>
              <a:pPr/>
              <a:t>5/30/2022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9A9AF44-71B4-46FB-A0F6-3237083E378C}" type="slidenum">
              <a:rPr lang="en-IN" smtClean="0"/>
              <a:pPr/>
              <a:t>‹#›</a:t>
            </a:fld>
            <a:endParaRPr lang="en-IN"/>
          </a:p>
        </p:txBody>
      </p:sp>
    </p:spTree>
    <p:extLst>
      <p:ext uri="{BB962C8B-B14F-4D97-AF65-F5344CB8AC3E}">
        <p14:creationId xmlns:p14="http://schemas.microsoft.com/office/powerpoint/2010/main" val="1960027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3A2DD8-D549-400A-A38C-7CE633981206}" type="datetimeFigureOut">
              <a:rPr lang="en-US" smtClean="0"/>
              <a:pPr/>
              <a:t>5/30/2022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A9AF44-71B4-46FB-A0F6-3237083E378C}" type="slidenum">
              <a:rPr lang="en-IN" smtClean="0"/>
              <a:pPr/>
              <a:t>‹#›</a:t>
            </a:fld>
            <a:endParaRPr lang="en-IN"/>
          </a:p>
        </p:txBody>
      </p:sp>
    </p:spTree>
    <p:extLst>
      <p:ext uri="{BB962C8B-B14F-4D97-AF65-F5344CB8AC3E}">
        <p14:creationId xmlns:p14="http://schemas.microsoft.com/office/powerpoint/2010/main" val="428164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3A2DD8-D549-400A-A38C-7CE633981206}" type="datetimeFigureOut">
              <a:rPr lang="en-US" smtClean="0"/>
              <a:pPr/>
              <a:t>5/30/2022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A9AF44-71B4-46FB-A0F6-3237083E378C}" type="slidenum">
              <a:rPr lang="en-IN" smtClean="0"/>
              <a:pPr/>
              <a:t>‹#›</a:t>
            </a:fld>
            <a:endParaRPr lang="en-IN"/>
          </a:p>
        </p:txBody>
      </p:sp>
    </p:spTree>
    <p:extLst>
      <p:ext uri="{BB962C8B-B14F-4D97-AF65-F5344CB8AC3E}">
        <p14:creationId xmlns:p14="http://schemas.microsoft.com/office/powerpoint/2010/main" val="3732845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53A2DD8-D549-400A-A38C-7CE633981206}" type="datetimeFigureOut">
              <a:rPr lang="en-US" smtClean="0"/>
              <a:pPr/>
              <a:t>5/30/2022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A9AF44-71B4-46FB-A0F6-3237083E378C}" type="slidenum">
              <a:rPr lang="en-IN" smtClean="0"/>
              <a:pPr/>
              <a:t>‹#›</a:t>
            </a:fld>
            <a:endParaRPr lang="en-IN"/>
          </a:p>
        </p:txBody>
      </p:sp>
    </p:spTree>
    <p:extLst>
      <p:ext uri="{BB962C8B-B14F-4D97-AF65-F5344CB8AC3E}">
        <p14:creationId xmlns:p14="http://schemas.microsoft.com/office/powerpoint/2010/main" val="2611223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3A2DD8-D549-400A-A38C-7CE633981206}" type="datetimeFigureOut">
              <a:rPr lang="en-US" smtClean="0"/>
              <a:pPr/>
              <a:t>5/30/2022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9A9AF44-71B4-46FB-A0F6-3237083E378C}" type="slidenum">
              <a:rPr lang="en-IN" smtClean="0"/>
              <a:pPr/>
              <a:t>‹#›</a:t>
            </a:fld>
            <a:endParaRPr lang="en-IN"/>
          </a:p>
        </p:txBody>
      </p:sp>
    </p:spTree>
    <p:extLst>
      <p:ext uri="{BB962C8B-B14F-4D97-AF65-F5344CB8AC3E}">
        <p14:creationId xmlns:p14="http://schemas.microsoft.com/office/powerpoint/2010/main" val="3502660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3A2DD8-D549-400A-A38C-7CE633981206}" type="datetimeFigureOut">
              <a:rPr lang="en-US" smtClean="0"/>
              <a:pPr/>
              <a:t>5/30/2022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A9AF44-71B4-46FB-A0F6-3237083E378C}" type="slidenum">
              <a:rPr lang="en-IN" smtClean="0"/>
              <a:pPr/>
              <a:t>‹#›</a:t>
            </a:fld>
            <a:endParaRPr lang="en-IN"/>
          </a:p>
        </p:txBody>
      </p:sp>
    </p:spTree>
    <p:extLst>
      <p:ext uri="{BB962C8B-B14F-4D97-AF65-F5344CB8AC3E}">
        <p14:creationId xmlns:p14="http://schemas.microsoft.com/office/powerpoint/2010/main" val="27722692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653A2DD8-D549-400A-A38C-7CE633981206}" type="datetimeFigureOut">
              <a:rPr lang="en-US" smtClean="0"/>
              <a:pPr/>
              <a:t>5/30/2022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9A9AF44-71B4-46FB-A0F6-3237083E378C}" type="slidenum">
              <a:rPr lang="en-IN" smtClean="0"/>
              <a:pPr/>
              <a:t>‹#›</a:t>
            </a:fld>
            <a:endParaRPr lang="en-IN"/>
          </a:p>
        </p:txBody>
      </p:sp>
    </p:spTree>
    <p:extLst>
      <p:ext uri="{BB962C8B-B14F-4D97-AF65-F5344CB8AC3E}">
        <p14:creationId xmlns:p14="http://schemas.microsoft.com/office/powerpoint/2010/main" val="2017269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3A2DD8-D549-400A-A38C-7CE633981206}" type="datetimeFigureOut">
              <a:rPr lang="en-US" smtClean="0"/>
              <a:pPr/>
              <a:t>5/30/2022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A9AF44-71B4-46FB-A0F6-3237083E378C}" type="slidenum">
              <a:rPr lang="en-IN" smtClean="0"/>
              <a:pPr/>
              <a:t>‹#›</a:t>
            </a:fld>
            <a:endParaRPr lang="en-IN"/>
          </a:p>
        </p:txBody>
      </p:sp>
    </p:spTree>
    <p:extLst>
      <p:ext uri="{BB962C8B-B14F-4D97-AF65-F5344CB8AC3E}">
        <p14:creationId xmlns:p14="http://schemas.microsoft.com/office/powerpoint/2010/main" val="113042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3A2DD8-D549-400A-A38C-7CE633981206}" type="datetimeFigureOut">
              <a:rPr lang="en-US" smtClean="0"/>
              <a:pPr/>
              <a:t>5/30/2022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9A9AF44-71B4-46FB-A0F6-3237083E378C}" type="slidenum">
              <a:rPr lang="en-IN" smtClean="0"/>
              <a:pPr/>
              <a:t>‹#›</a:t>
            </a:fld>
            <a:endParaRPr lang="en-IN"/>
          </a:p>
        </p:txBody>
      </p:sp>
    </p:spTree>
    <p:extLst>
      <p:ext uri="{BB962C8B-B14F-4D97-AF65-F5344CB8AC3E}">
        <p14:creationId xmlns:p14="http://schemas.microsoft.com/office/powerpoint/2010/main" val="349614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3A2DD8-D549-400A-A38C-7CE633981206}" type="datetimeFigureOut">
              <a:rPr lang="en-US" smtClean="0"/>
              <a:pPr/>
              <a:t>5/30/2022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9A9AF44-71B4-46FB-A0F6-3237083E378C}" type="slidenum">
              <a:rPr lang="en-IN" smtClean="0"/>
              <a:pPr/>
              <a:t>‹#›</a:t>
            </a:fld>
            <a:endParaRPr lang="en-IN"/>
          </a:p>
        </p:txBody>
      </p:sp>
    </p:spTree>
    <p:extLst>
      <p:ext uri="{BB962C8B-B14F-4D97-AF65-F5344CB8AC3E}">
        <p14:creationId xmlns:p14="http://schemas.microsoft.com/office/powerpoint/2010/main" val="2499577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3A2DD8-D549-400A-A38C-7CE633981206}" type="datetimeFigureOut">
              <a:rPr lang="en-US" smtClean="0"/>
              <a:pPr/>
              <a:t>5/30/2022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9A9AF44-71B4-46FB-A0F6-3237083E378C}" type="slidenum">
              <a:rPr lang="en-IN" smtClean="0"/>
              <a:pPr/>
              <a:t>‹#›</a:t>
            </a:fld>
            <a:endParaRPr lang="en-IN"/>
          </a:p>
        </p:txBody>
      </p:sp>
    </p:spTree>
    <p:extLst>
      <p:ext uri="{BB962C8B-B14F-4D97-AF65-F5344CB8AC3E}">
        <p14:creationId xmlns:p14="http://schemas.microsoft.com/office/powerpoint/2010/main" val="360808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653A2DD8-D549-400A-A38C-7CE633981206}" type="datetimeFigureOut">
              <a:rPr lang="en-US" smtClean="0"/>
              <a:pPr/>
              <a:t>5/30/2022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9A9AF44-71B4-46FB-A0F6-3237083E378C}" type="slidenum">
              <a:rPr lang="en-IN" smtClean="0"/>
              <a:pPr/>
              <a:t>‹#›</a:t>
            </a:fld>
            <a:endParaRPr lang="en-IN"/>
          </a:p>
        </p:txBody>
      </p:sp>
    </p:spTree>
    <p:extLst>
      <p:ext uri="{BB962C8B-B14F-4D97-AF65-F5344CB8AC3E}">
        <p14:creationId xmlns:p14="http://schemas.microsoft.com/office/powerpoint/2010/main" val="976355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3A2DD8-D549-400A-A38C-7CE633981206}" type="datetimeFigureOut">
              <a:rPr lang="en-US" smtClean="0"/>
              <a:pPr/>
              <a:t>5/30/2022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9A9AF44-71B4-46FB-A0F6-3237083E378C}" type="slidenum">
              <a:rPr lang="en-IN" smtClean="0"/>
              <a:pPr/>
              <a:t>‹#›</a:t>
            </a:fld>
            <a:endParaRPr lang="en-IN"/>
          </a:p>
        </p:txBody>
      </p:sp>
    </p:spTree>
    <p:extLst>
      <p:ext uri="{BB962C8B-B14F-4D97-AF65-F5344CB8AC3E}">
        <p14:creationId xmlns:p14="http://schemas.microsoft.com/office/powerpoint/2010/main" val="1925898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3A2DD8-D549-400A-A38C-7CE633981206}" type="datetimeFigureOut">
              <a:rPr lang="en-US" smtClean="0"/>
              <a:pPr/>
              <a:t>5/30/2022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9A9AF44-71B4-46FB-A0F6-3237083E378C}" type="slidenum">
              <a:rPr lang="en-IN" smtClean="0"/>
              <a:pPr/>
              <a:t>‹#›</a:t>
            </a:fld>
            <a:endParaRPr lang="en-IN"/>
          </a:p>
        </p:txBody>
      </p:sp>
    </p:spTree>
    <p:extLst>
      <p:ext uri="{BB962C8B-B14F-4D97-AF65-F5344CB8AC3E}">
        <p14:creationId xmlns:p14="http://schemas.microsoft.com/office/powerpoint/2010/main" val="161490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2">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653A2DD8-D549-400A-A38C-7CE633981206}" type="datetimeFigureOut">
              <a:rPr lang="en-US" smtClean="0"/>
              <a:pPr/>
              <a:t>5/30/2022</a:t>
            </a:fld>
            <a:endParaRPr lang="en-IN"/>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IN"/>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F9A9AF44-71B4-46FB-A0F6-3237083E378C}" type="slidenum">
              <a:rPr lang="en-IN" smtClean="0"/>
              <a:pPr/>
              <a:t>‹#›</a:t>
            </a:fld>
            <a:endParaRPr lang="en-IN"/>
          </a:p>
        </p:txBody>
      </p:sp>
    </p:spTree>
    <p:extLst>
      <p:ext uri="{BB962C8B-B14F-4D97-AF65-F5344CB8AC3E}">
        <p14:creationId xmlns:p14="http://schemas.microsoft.com/office/powerpoint/2010/main" val="684307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4257" y="1143001"/>
            <a:ext cx="7489371" cy="415498"/>
          </a:xfrm>
          <a:prstGeom prst="rect">
            <a:avLst/>
          </a:prstGeom>
          <a:noFill/>
        </p:spPr>
        <p:txBody>
          <a:bodyPr wrap="square" rtlCol="0">
            <a:spAutoFit/>
          </a:bodyPr>
          <a:lstStyle/>
          <a:p>
            <a:r>
              <a:rPr lang="en-US" sz="2100" dirty="0">
                <a:latin typeface="Book Antiqua" panose="02040602050305030304" pitchFamily="18" charset="0"/>
              </a:rPr>
              <a:t>RUNGTA COLLEGE OF DENTAL SCIENCES &amp; RESEARCH </a:t>
            </a:r>
          </a:p>
        </p:txBody>
      </p:sp>
      <p:sp>
        <p:nvSpPr>
          <p:cNvPr id="4" name="TextBox 3"/>
          <p:cNvSpPr txBox="1"/>
          <p:nvPr/>
        </p:nvSpPr>
        <p:spPr>
          <a:xfrm>
            <a:off x="2158214" y="3143250"/>
            <a:ext cx="5981457" cy="738664"/>
          </a:xfrm>
          <a:prstGeom prst="rect">
            <a:avLst/>
          </a:prstGeom>
          <a:noFill/>
        </p:spPr>
        <p:txBody>
          <a:bodyPr wrap="square" rtlCol="0">
            <a:spAutoFit/>
          </a:bodyPr>
          <a:lstStyle/>
          <a:p>
            <a:pPr algn="ctr"/>
            <a:r>
              <a:rPr lang="en-US" sz="2100" dirty="0">
                <a:latin typeface="Book Antiqua" panose="02040602050305030304" pitchFamily="18" charset="0"/>
              </a:rPr>
              <a:t>TITLE OF THE TOPIC- </a:t>
            </a:r>
            <a:endParaRPr lang="en-US" sz="2100" dirty="0" smtClean="0">
              <a:latin typeface="Book Antiqua" panose="02040602050305030304" pitchFamily="18" charset="0"/>
            </a:endParaRPr>
          </a:p>
          <a:p>
            <a:pPr algn="ctr"/>
            <a:r>
              <a:rPr lang="en-US" sz="2100" dirty="0" smtClean="0">
                <a:latin typeface="Book Antiqua" panose="02040602050305030304" pitchFamily="18" charset="0"/>
              </a:rPr>
              <a:t>ANCHORAGE IN ORTHODONTICS</a:t>
            </a:r>
            <a:endParaRPr lang="en-US" sz="2100" dirty="0">
              <a:latin typeface="Book Antiqua" panose="02040602050305030304" pitchFamily="18" charset="0"/>
            </a:endParaRPr>
          </a:p>
        </p:txBody>
      </p:sp>
      <p:sp>
        <p:nvSpPr>
          <p:cNvPr id="6" name="TextBox 5"/>
          <p:cNvSpPr txBox="1"/>
          <p:nvPr/>
        </p:nvSpPr>
        <p:spPr>
          <a:xfrm>
            <a:off x="598714" y="4877368"/>
            <a:ext cx="8545286" cy="738664"/>
          </a:xfrm>
          <a:prstGeom prst="rect">
            <a:avLst/>
          </a:prstGeom>
          <a:noFill/>
        </p:spPr>
        <p:txBody>
          <a:bodyPr wrap="square" rtlCol="0">
            <a:spAutoFit/>
          </a:bodyPr>
          <a:lstStyle/>
          <a:p>
            <a:pPr algn="ctr"/>
            <a:r>
              <a:rPr lang="en-US" sz="2100" dirty="0">
                <a:latin typeface="Book Antiqua" panose="02040602050305030304" pitchFamily="18" charset="0"/>
              </a:rPr>
              <a:t>DEPARTMENT OF ORTHODONTICS AND DENTOFACIAL ORTHOPAEDICS  </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81" r="15781"/>
          <a:stretch/>
        </p:blipFill>
        <p:spPr>
          <a:xfrm>
            <a:off x="0" y="857250"/>
            <a:ext cx="1393371" cy="1585913"/>
          </a:xfrm>
          <a:prstGeom prst="rect">
            <a:avLst/>
          </a:prstGeom>
        </p:spPr>
      </p:pic>
    </p:spTree>
    <p:extLst>
      <p:ext uri="{BB962C8B-B14F-4D97-AF65-F5344CB8AC3E}">
        <p14:creationId xmlns:p14="http://schemas.microsoft.com/office/powerpoint/2010/main" val="37012518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1" y="-171400"/>
            <a:ext cx="7773338" cy="1596177"/>
          </a:xfrm>
        </p:spPr>
        <p:txBody>
          <a:bodyPr>
            <a:normAutofit/>
          </a:bodyPr>
          <a:lstStyle/>
          <a:p>
            <a:r>
              <a:rPr lang="en-IN" sz="2800" b="1" u="sng" dirty="0">
                <a:latin typeface="Times New Roman" pitchFamily="18" charset="0"/>
                <a:cs typeface="Times New Roman" pitchFamily="18" charset="0"/>
              </a:rPr>
              <a:t>INDICATIONS OF TEMPORARY ANCHORAGE DEVICE</a:t>
            </a:r>
          </a:p>
        </p:txBody>
      </p:sp>
      <p:sp>
        <p:nvSpPr>
          <p:cNvPr id="3" name="Content Placeholder 2"/>
          <p:cNvSpPr>
            <a:spLocks noGrp="1"/>
          </p:cNvSpPr>
          <p:nvPr>
            <p:ph idx="1"/>
          </p:nvPr>
        </p:nvSpPr>
        <p:spPr>
          <a:xfrm>
            <a:off x="457200" y="1285860"/>
            <a:ext cx="8229600" cy="4840303"/>
          </a:xfrm>
        </p:spPr>
        <p:txBody>
          <a:bodyPr>
            <a:normAutofit fontScale="92500" lnSpcReduction="10000"/>
          </a:bodyPr>
          <a:lstStyle/>
          <a:p>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Mesial</a:t>
            </a:r>
            <a:r>
              <a:rPr lang="en-IN" sz="2400" dirty="0">
                <a:latin typeface="Times New Roman" pitchFamily="18" charset="0"/>
                <a:cs typeface="Times New Roman" pitchFamily="18" charset="0"/>
              </a:rPr>
              <a:t> and distal movement of </a:t>
            </a:r>
            <a:r>
              <a:rPr lang="en-IN" sz="2400" dirty="0" err="1">
                <a:latin typeface="Times New Roman" pitchFamily="18" charset="0"/>
                <a:cs typeface="Times New Roman" pitchFamily="18" charset="0"/>
              </a:rPr>
              <a:t>buccal</a:t>
            </a:r>
            <a:r>
              <a:rPr lang="en-IN" sz="2400" dirty="0">
                <a:latin typeface="Times New Roman" pitchFamily="18" charset="0"/>
                <a:cs typeface="Times New Roman" pitchFamily="18" charset="0"/>
              </a:rPr>
              <a:t> teeth.</a:t>
            </a:r>
          </a:p>
          <a:p>
            <a:endParaRPr lang="en-IN" sz="2400" dirty="0">
              <a:latin typeface="Times New Roman" pitchFamily="18" charset="0"/>
              <a:cs typeface="Times New Roman" pitchFamily="18" charset="0"/>
            </a:endParaRPr>
          </a:p>
          <a:p>
            <a:r>
              <a:rPr lang="en-IN" sz="2400" dirty="0">
                <a:latin typeface="Times New Roman" pitchFamily="18" charset="0"/>
                <a:cs typeface="Times New Roman" pitchFamily="18" charset="0"/>
              </a:rPr>
              <a:t>Lingual or labial movement of anterior teeth.</a:t>
            </a:r>
          </a:p>
          <a:p>
            <a:endParaRPr lang="en-IN" sz="2400" dirty="0">
              <a:latin typeface="Times New Roman" pitchFamily="18" charset="0"/>
              <a:cs typeface="Times New Roman" pitchFamily="18" charset="0"/>
            </a:endParaRPr>
          </a:p>
          <a:p>
            <a:r>
              <a:rPr lang="en-IN" sz="2400" dirty="0">
                <a:latin typeface="Times New Roman" pitchFamily="18" charset="0"/>
                <a:cs typeface="Times New Roman" pitchFamily="18" charset="0"/>
              </a:rPr>
              <a:t>Vertical intrusive movement of </a:t>
            </a:r>
            <a:r>
              <a:rPr lang="en-IN" sz="2400" dirty="0" err="1">
                <a:latin typeface="Times New Roman" pitchFamily="18" charset="0"/>
                <a:cs typeface="Times New Roman" pitchFamily="18" charset="0"/>
              </a:rPr>
              <a:t>buccal</a:t>
            </a:r>
            <a:r>
              <a:rPr lang="en-IN" sz="2400" dirty="0">
                <a:latin typeface="Times New Roman" pitchFamily="18" charset="0"/>
                <a:cs typeface="Times New Roman" pitchFamily="18" charset="0"/>
              </a:rPr>
              <a:t> or anterior teeth.</a:t>
            </a:r>
          </a:p>
          <a:p>
            <a:endParaRPr lang="en-IN" sz="2400" dirty="0">
              <a:latin typeface="Times New Roman" pitchFamily="18" charset="0"/>
              <a:cs typeface="Times New Roman" pitchFamily="18" charset="0"/>
            </a:endParaRPr>
          </a:p>
          <a:p>
            <a:r>
              <a:rPr lang="en-IN" sz="2400" dirty="0">
                <a:latin typeface="Times New Roman" pitchFamily="18" charset="0"/>
                <a:cs typeface="Times New Roman" pitchFamily="18" charset="0"/>
              </a:rPr>
              <a:t>In patients whose posterior teeth are missing .</a:t>
            </a:r>
          </a:p>
          <a:p>
            <a:endParaRPr lang="en-IN" sz="2400" dirty="0">
              <a:latin typeface="Times New Roman" pitchFamily="18" charset="0"/>
              <a:cs typeface="Times New Roman" pitchFamily="18" charset="0"/>
            </a:endParaRPr>
          </a:p>
          <a:p>
            <a:r>
              <a:rPr lang="en-IN" sz="2400" dirty="0">
                <a:latin typeface="Times New Roman" pitchFamily="18" charset="0"/>
                <a:cs typeface="Times New Roman" pitchFamily="18" charset="0"/>
              </a:rPr>
              <a:t>As anchorage for </a:t>
            </a:r>
            <a:r>
              <a:rPr lang="en-IN" sz="2400" dirty="0" err="1">
                <a:latin typeface="Times New Roman" pitchFamily="18" charset="0"/>
                <a:cs typeface="Times New Roman" pitchFamily="18" charset="0"/>
              </a:rPr>
              <a:t>distalization</a:t>
            </a:r>
            <a:r>
              <a:rPr lang="en-IN" sz="2400" dirty="0">
                <a:latin typeface="Times New Roman" pitchFamily="18" charset="0"/>
                <a:cs typeface="Times New Roman" pitchFamily="18" charset="0"/>
              </a:rPr>
              <a:t> of molars.</a:t>
            </a:r>
          </a:p>
          <a:p>
            <a:endParaRPr lang="en-IN" sz="24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331" y="692696"/>
            <a:ext cx="7773339" cy="5098505"/>
          </a:xfrm>
        </p:spPr>
        <p:txBody>
          <a:bodyPr>
            <a:normAutofit fontScale="70000" lnSpcReduction="20000"/>
          </a:bodyPr>
          <a:lstStyle/>
          <a:p>
            <a:r>
              <a:rPr lang="en-IN" sz="3200" dirty="0">
                <a:latin typeface="Times New Roman" pitchFamily="18" charset="0"/>
                <a:cs typeface="Times New Roman" pitchFamily="18" charset="0"/>
              </a:rPr>
              <a:t>For intrusion of maxillary teeth.</a:t>
            </a:r>
          </a:p>
          <a:p>
            <a:endParaRPr lang="en-IN" sz="3200" dirty="0">
              <a:latin typeface="Times New Roman" pitchFamily="18" charset="0"/>
              <a:cs typeface="Times New Roman" pitchFamily="18" charset="0"/>
            </a:endParaRPr>
          </a:p>
          <a:p>
            <a:r>
              <a:rPr lang="en-IN" sz="3200" dirty="0">
                <a:latin typeface="Times New Roman" pitchFamily="18" charset="0"/>
                <a:cs typeface="Times New Roman" pitchFamily="18" charset="0"/>
              </a:rPr>
              <a:t>Anterior open bite and deep bite.</a:t>
            </a:r>
          </a:p>
          <a:p>
            <a:endParaRPr lang="en-IN" sz="3200" dirty="0">
              <a:latin typeface="Times New Roman" pitchFamily="18" charset="0"/>
              <a:cs typeface="Times New Roman" pitchFamily="18" charset="0"/>
            </a:endParaRPr>
          </a:p>
          <a:p>
            <a:r>
              <a:rPr lang="en-IN" sz="3200" dirty="0">
                <a:latin typeface="Times New Roman" pitchFamily="18" charset="0"/>
                <a:cs typeface="Times New Roman" pitchFamily="18" charset="0"/>
              </a:rPr>
              <a:t>Source of anchorage for retraction of canine and </a:t>
            </a:r>
            <a:r>
              <a:rPr lang="en-IN" sz="3200" dirty="0" err="1">
                <a:latin typeface="Times New Roman" pitchFamily="18" charset="0"/>
                <a:cs typeface="Times New Roman" pitchFamily="18" charset="0"/>
              </a:rPr>
              <a:t>anteriors</a:t>
            </a:r>
            <a:r>
              <a:rPr lang="en-IN" sz="3200" dirty="0">
                <a:latin typeface="Times New Roman" pitchFamily="18" charset="0"/>
                <a:cs typeface="Times New Roman" pitchFamily="18" charset="0"/>
              </a:rPr>
              <a:t>.</a:t>
            </a:r>
          </a:p>
          <a:p>
            <a:endParaRPr lang="en-IN" sz="3200" dirty="0">
              <a:latin typeface="Times New Roman" pitchFamily="18" charset="0"/>
              <a:cs typeface="Times New Roman" pitchFamily="18" charset="0"/>
            </a:endParaRPr>
          </a:p>
          <a:p>
            <a:r>
              <a:rPr lang="en-IN" sz="3200" dirty="0">
                <a:latin typeface="Times New Roman" pitchFamily="18" charset="0"/>
                <a:cs typeface="Times New Roman" pitchFamily="18" charset="0"/>
              </a:rPr>
              <a:t>Correction of canted </a:t>
            </a:r>
            <a:r>
              <a:rPr lang="en-IN" sz="3200" dirty="0" err="1">
                <a:latin typeface="Times New Roman" pitchFamily="18" charset="0"/>
                <a:cs typeface="Times New Roman" pitchFamily="18" charset="0"/>
              </a:rPr>
              <a:t>occlusal</a:t>
            </a:r>
            <a:r>
              <a:rPr lang="en-IN" sz="3200" dirty="0">
                <a:latin typeface="Times New Roman" pitchFamily="18" charset="0"/>
                <a:cs typeface="Times New Roman" pitchFamily="18" charset="0"/>
              </a:rPr>
              <a:t> planes.</a:t>
            </a:r>
          </a:p>
          <a:p>
            <a:endParaRPr lang="en-IN" sz="3200" dirty="0">
              <a:latin typeface="Times New Roman" pitchFamily="18" charset="0"/>
              <a:cs typeface="Times New Roman" pitchFamily="18" charset="0"/>
            </a:endParaRPr>
          </a:p>
          <a:p>
            <a:r>
              <a:rPr lang="en-IN" sz="3200" dirty="0">
                <a:latin typeface="Times New Roman" pitchFamily="18" charset="0"/>
                <a:cs typeface="Times New Roman" pitchFamily="18" charset="0"/>
              </a:rPr>
              <a:t>As an aid in the treatment of class III malocclusion.</a:t>
            </a:r>
          </a:p>
          <a:p>
            <a:endParaRPr lang="en-IN" sz="24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G_7411.JPG"/>
          <p:cNvPicPr>
            <a:picLocks noGrp="1" noChangeAspect="1"/>
          </p:cNvPicPr>
          <p:nvPr>
            <p:ph sz="half" idx="1"/>
          </p:nvPr>
        </p:nvPicPr>
        <p:blipFill>
          <a:blip r:embed="rId2" cstate="print"/>
          <a:stretch>
            <a:fillRect/>
          </a:stretch>
        </p:blipFill>
        <p:spPr>
          <a:xfrm rot="5400000">
            <a:off x="476999" y="1308896"/>
            <a:ext cx="4000528" cy="4525963"/>
          </a:xfrm>
        </p:spPr>
      </p:pic>
      <p:sp>
        <p:nvSpPr>
          <p:cNvPr id="4" name="Content Placeholder 3"/>
          <p:cNvSpPr>
            <a:spLocks noGrp="1"/>
          </p:cNvSpPr>
          <p:nvPr>
            <p:ph sz="half" idx="2"/>
          </p:nvPr>
        </p:nvSpPr>
        <p:spPr>
          <a:xfrm>
            <a:off x="5214942" y="1600200"/>
            <a:ext cx="3471858" cy="3686187"/>
          </a:xfrm>
        </p:spPr>
        <p:txBody>
          <a:bodyPr>
            <a:normAutofit fontScale="92500"/>
          </a:bodyPr>
          <a:lstStyle/>
          <a:p>
            <a:pPr marL="457200" indent="-457200">
              <a:buFont typeface="+mj-lt"/>
              <a:buAutoNum type="alphaUcPeriod"/>
            </a:pPr>
            <a:r>
              <a:rPr lang="en-IN" sz="2400" dirty="0">
                <a:latin typeface="Times New Roman" pitchFamily="18" charset="0"/>
                <a:cs typeface="Times New Roman" pitchFamily="18" charset="0"/>
              </a:rPr>
              <a:t>Maxillary molar intrusion.</a:t>
            </a:r>
          </a:p>
          <a:p>
            <a:pPr marL="457200" indent="-457200">
              <a:buFont typeface="+mj-lt"/>
              <a:buAutoNum type="alphaUcPeriod"/>
            </a:pPr>
            <a:endParaRPr lang="en-IN" sz="2400" dirty="0">
              <a:latin typeface="Times New Roman" pitchFamily="18" charset="0"/>
              <a:cs typeface="Times New Roman" pitchFamily="18" charset="0"/>
            </a:endParaRPr>
          </a:p>
          <a:p>
            <a:pPr marL="457200" indent="-457200">
              <a:buFont typeface="+mj-lt"/>
              <a:buAutoNum type="alphaUcPeriod"/>
            </a:pPr>
            <a:endParaRPr lang="en-IN" sz="2400" dirty="0">
              <a:latin typeface="Times New Roman" pitchFamily="18" charset="0"/>
              <a:cs typeface="Times New Roman" pitchFamily="18" charset="0"/>
            </a:endParaRPr>
          </a:p>
          <a:p>
            <a:pPr marL="457200" indent="-457200">
              <a:buFont typeface="+mj-lt"/>
              <a:buAutoNum type="alphaUcPeriod"/>
            </a:pPr>
            <a:r>
              <a:rPr lang="en-IN" sz="2400" dirty="0">
                <a:latin typeface="Times New Roman" pitchFamily="18" charset="0"/>
                <a:cs typeface="Times New Roman" pitchFamily="18" charset="0"/>
              </a:rPr>
              <a:t>Anchorage during </a:t>
            </a:r>
            <a:r>
              <a:rPr lang="en-IN" sz="2400" dirty="0" err="1">
                <a:latin typeface="Times New Roman" pitchFamily="18" charset="0"/>
                <a:cs typeface="Times New Roman" pitchFamily="18" charset="0"/>
              </a:rPr>
              <a:t>distalization</a:t>
            </a:r>
            <a:r>
              <a:rPr lang="en-IN" sz="2400" dirty="0">
                <a:latin typeface="Times New Roman" pitchFamily="18" charset="0"/>
                <a:cs typeface="Times New Roman" pitchFamily="18" charset="0"/>
              </a:rPr>
              <a:t>.</a:t>
            </a:r>
          </a:p>
          <a:p>
            <a:pPr marL="457200" indent="-457200">
              <a:buFont typeface="+mj-lt"/>
              <a:buAutoNum type="alphaUcPeriod"/>
            </a:pPr>
            <a:endParaRPr lang="en-IN" sz="2400" dirty="0">
              <a:latin typeface="Times New Roman" pitchFamily="18" charset="0"/>
              <a:cs typeface="Times New Roman" pitchFamily="18" charset="0"/>
            </a:endParaRPr>
          </a:p>
          <a:p>
            <a:pPr marL="457200" indent="-457200">
              <a:buFont typeface="+mj-lt"/>
              <a:buAutoNum type="alphaUcPeriod"/>
            </a:pPr>
            <a:endParaRPr lang="en-IN" sz="2400" dirty="0">
              <a:latin typeface="Times New Roman" pitchFamily="18" charset="0"/>
              <a:cs typeface="Times New Roman" pitchFamily="18" charset="0"/>
            </a:endParaRPr>
          </a:p>
          <a:p>
            <a:pPr marL="457200" indent="-457200">
              <a:buFont typeface="+mj-lt"/>
              <a:buAutoNum type="alphaUcPeriod"/>
            </a:pPr>
            <a:endParaRPr lang="en-IN" sz="24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G_7425.JPG"/>
          <p:cNvPicPr>
            <a:picLocks noGrp="1" noChangeAspect="1"/>
          </p:cNvPicPr>
          <p:nvPr>
            <p:ph sz="half" idx="1"/>
          </p:nvPr>
        </p:nvPicPr>
        <p:blipFill>
          <a:blip r:embed="rId2" cstate="print"/>
          <a:stretch>
            <a:fillRect/>
          </a:stretch>
        </p:blipFill>
        <p:spPr>
          <a:xfrm rot="5400000">
            <a:off x="535753" y="1464457"/>
            <a:ext cx="3571900" cy="4214842"/>
          </a:xfrm>
        </p:spPr>
      </p:pic>
      <p:sp>
        <p:nvSpPr>
          <p:cNvPr id="4" name="Content Placeholder 3"/>
          <p:cNvSpPr>
            <a:spLocks noGrp="1"/>
          </p:cNvSpPr>
          <p:nvPr>
            <p:ph sz="half" idx="2"/>
          </p:nvPr>
        </p:nvSpPr>
        <p:spPr>
          <a:xfrm>
            <a:off x="4648200" y="2000241"/>
            <a:ext cx="4038600" cy="3857652"/>
          </a:xfrm>
        </p:spPr>
        <p:txBody>
          <a:bodyPr>
            <a:normAutofit lnSpcReduction="10000"/>
          </a:bodyPr>
          <a:lstStyle/>
          <a:p>
            <a:pPr marL="457200" indent="-457200">
              <a:buNone/>
            </a:pPr>
            <a:r>
              <a:rPr lang="en-IN" sz="2400" dirty="0">
                <a:latin typeface="Times New Roman" pitchFamily="18" charset="0"/>
                <a:cs typeface="Times New Roman" pitchFamily="18" charset="0"/>
              </a:rPr>
              <a:t>C .Retraction of anterior teeth.</a:t>
            </a:r>
          </a:p>
          <a:p>
            <a:pPr marL="457200" indent="-457200">
              <a:buNone/>
            </a:pPr>
            <a:endParaRPr lang="en-IN" sz="2400" dirty="0">
              <a:latin typeface="Times New Roman" pitchFamily="18" charset="0"/>
              <a:cs typeface="Times New Roman" pitchFamily="18" charset="0"/>
            </a:endParaRPr>
          </a:p>
          <a:p>
            <a:pPr marL="457200" indent="-457200">
              <a:buNone/>
            </a:pPr>
            <a:endParaRPr lang="en-IN" sz="2400" dirty="0">
              <a:latin typeface="Times New Roman" pitchFamily="18" charset="0"/>
              <a:cs typeface="Times New Roman" pitchFamily="18" charset="0"/>
            </a:endParaRPr>
          </a:p>
          <a:p>
            <a:pPr marL="457200" indent="-457200">
              <a:buNone/>
            </a:pPr>
            <a:endParaRPr lang="en-IN" sz="2400" dirty="0">
              <a:latin typeface="Times New Roman" pitchFamily="18" charset="0"/>
              <a:cs typeface="Times New Roman" pitchFamily="18" charset="0"/>
            </a:endParaRPr>
          </a:p>
          <a:p>
            <a:pPr marL="457200" indent="-457200">
              <a:buNone/>
            </a:pPr>
            <a:r>
              <a:rPr lang="en-IN" sz="2400" dirty="0">
                <a:latin typeface="Times New Roman" pitchFamily="18" charset="0"/>
                <a:cs typeface="Times New Roman" pitchFamily="18" charset="0"/>
              </a:rPr>
              <a:t>D. Anchorage when posterior teeth are missing.</a:t>
            </a:r>
          </a:p>
          <a:p>
            <a:pPr marL="457200" indent="-457200">
              <a:buFont typeface="+mj-lt"/>
              <a:buAutoNum type="alphaUcPeriod"/>
            </a:pPr>
            <a:endParaRPr lang="en-IN" sz="2400" dirty="0">
              <a:latin typeface="Times New Roman" pitchFamily="18" charset="0"/>
              <a:cs typeface="Times New Roman" pitchFamily="18" charset="0"/>
            </a:endParaRPr>
          </a:p>
          <a:p>
            <a:pPr marL="457200" indent="-457200">
              <a:buFont typeface="+mj-lt"/>
              <a:buAutoNum type="alphaUcPeriod"/>
            </a:pPr>
            <a:endParaRPr lang="en-IN" sz="2400" dirty="0">
              <a:latin typeface="Times New Roman" pitchFamily="18" charset="0"/>
              <a:cs typeface="Times New Roman" pitchFamily="18" charset="0"/>
            </a:endParaRPr>
          </a:p>
          <a:p>
            <a:pPr marL="457200" indent="-457200">
              <a:buFont typeface="+mj-lt"/>
              <a:buAutoNum type="alphaUcPeriod"/>
            </a:pPr>
            <a:endParaRPr lang="en-IN" sz="2400" dirty="0">
              <a:latin typeface="Times New Roman" pitchFamily="18" charset="0"/>
              <a:cs typeface="Times New Roman" pitchFamily="18" charset="0"/>
            </a:endParaRPr>
          </a:p>
          <a:p>
            <a:pPr marL="457200" indent="-457200">
              <a:buFont typeface="+mj-lt"/>
              <a:buAutoNum type="alphaUcPeriod"/>
            </a:pPr>
            <a:endParaRPr lang="en-IN" sz="24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G_7422.JPG"/>
          <p:cNvPicPr>
            <a:picLocks noGrp="1" noChangeAspect="1"/>
          </p:cNvPicPr>
          <p:nvPr>
            <p:ph sz="half" idx="1"/>
          </p:nvPr>
        </p:nvPicPr>
        <p:blipFill>
          <a:blip r:embed="rId2" cstate="print"/>
          <a:stretch>
            <a:fillRect/>
          </a:stretch>
        </p:blipFill>
        <p:spPr>
          <a:xfrm>
            <a:off x="285720" y="1785926"/>
            <a:ext cx="4038600" cy="4107196"/>
          </a:xfrm>
        </p:spPr>
      </p:pic>
      <p:sp>
        <p:nvSpPr>
          <p:cNvPr id="4" name="Content Placeholder 3"/>
          <p:cNvSpPr>
            <a:spLocks noGrp="1"/>
          </p:cNvSpPr>
          <p:nvPr>
            <p:ph sz="half" idx="2"/>
          </p:nvPr>
        </p:nvSpPr>
        <p:spPr>
          <a:xfrm>
            <a:off x="4648200" y="2500305"/>
            <a:ext cx="4038600" cy="1785951"/>
          </a:xfrm>
        </p:spPr>
        <p:txBody>
          <a:bodyPr>
            <a:normAutofit/>
          </a:bodyPr>
          <a:lstStyle/>
          <a:p>
            <a:pPr marL="514350" indent="-514350">
              <a:buNone/>
            </a:pPr>
            <a:r>
              <a:rPr lang="en-IN" sz="2400" dirty="0">
                <a:latin typeface="Times New Roman" pitchFamily="18" charset="0"/>
                <a:cs typeface="Times New Roman" pitchFamily="18" charset="0"/>
              </a:rPr>
              <a:t>E. </a:t>
            </a:r>
            <a:r>
              <a:rPr lang="en-IN" sz="2400" dirty="0" err="1">
                <a:latin typeface="Times New Roman" pitchFamily="18" charset="0"/>
                <a:cs typeface="Times New Roman" pitchFamily="18" charset="0"/>
              </a:rPr>
              <a:t>Mesial</a:t>
            </a:r>
            <a:r>
              <a:rPr lang="en-IN" sz="2400" dirty="0">
                <a:latin typeface="Times New Roman" pitchFamily="18" charset="0"/>
                <a:cs typeface="Times New Roman" pitchFamily="18" charset="0"/>
              </a:rPr>
              <a:t> movement of second molar.</a:t>
            </a:r>
          </a:p>
          <a:p>
            <a:pPr marL="514350" indent="-514350">
              <a:buAutoNum type="alphaUcParenBoth"/>
            </a:pPr>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1" u="sng" dirty="0">
                <a:latin typeface="Times New Roman" pitchFamily="18" charset="0"/>
                <a:cs typeface="Times New Roman" pitchFamily="18" charset="0"/>
              </a:rPr>
              <a:t>COMPLICATIONS OF TAD</a:t>
            </a:r>
          </a:p>
        </p:txBody>
      </p:sp>
      <p:sp>
        <p:nvSpPr>
          <p:cNvPr id="3" name="Content Placeholder 2"/>
          <p:cNvSpPr>
            <a:spLocks noGrp="1"/>
          </p:cNvSpPr>
          <p:nvPr>
            <p:ph idx="1"/>
          </p:nvPr>
        </p:nvSpPr>
        <p:spPr/>
        <p:txBody>
          <a:bodyPr>
            <a:normAutofit fontScale="77500" lnSpcReduction="20000"/>
          </a:bodyPr>
          <a:lstStyle/>
          <a:p>
            <a:r>
              <a:rPr lang="en-IN" dirty="0"/>
              <a:t>Contact with adjacent roots.</a:t>
            </a:r>
          </a:p>
          <a:p>
            <a:endParaRPr lang="en-IN" dirty="0"/>
          </a:p>
          <a:p>
            <a:r>
              <a:rPr lang="en-IN" dirty="0"/>
              <a:t>Breakage of implant.</a:t>
            </a:r>
          </a:p>
          <a:p>
            <a:endParaRPr lang="en-IN" dirty="0"/>
          </a:p>
          <a:p>
            <a:r>
              <a:rPr lang="en-IN" dirty="0"/>
              <a:t>Damage to anatomic structures.</a:t>
            </a:r>
          </a:p>
          <a:p>
            <a:endParaRPr lang="en-IN" dirty="0"/>
          </a:p>
          <a:p>
            <a:r>
              <a:rPr lang="en-IN" dirty="0"/>
              <a:t>Soft tissue overgrowth.</a:t>
            </a:r>
          </a:p>
          <a:p>
            <a:endParaRPr lang="en-IN" dirty="0"/>
          </a:p>
          <a:p>
            <a:r>
              <a:rPr lang="en-IN" dirty="0"/>
              <a:t>Implant loosening.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1" u="sng" dirty="0">
                <a:latin typeface="Times New Roman" pitchFamily="18" charset="0"/>
                <a:cs typeface="Times New Roman" pitchFamily="18" charset="0"/>
              </a:rPr>
              <a:t>ANCHORAGE PLANNING</a:t>
            </a:r>
          </a:p>
        </p:txBody>
      </p:sp>
      <p:sp>
        <p:nvSpPr>
          <p:cNvPr id="3" name="Content Placeholder 2"/>
          <p:cNvSpPr>
            <a:spLocks noGrp="1"/>
          </p:cNvSpPr>
          <p:nvPr>
            <p:ph idx="1"/>
          </p:nvPr>
        </p:nvSpPr>
        <p:spPr/>
        <p:txBody>
          <a:bodyPr>
            <a:normAutofit fontScale="92500" lnSpcReduction="10000"/>
          </a:bodyPr>
          <a:lstStyle/>
          <a:p>
            <a:r>
              <a:rPr lang="en-IN" sz="2400" dirty="0">
                <a:latin typeface="Times New Roman" pitchFamily="18" charset="0"/>
                <a:cs typeface="Times New Roman" pitchFamily="18" charset="0"/>
              </a:rPr>
              <a:t>Anchorage planning is of utmost importance for the success of </a:t>
            </a:r>
            <a:r>
              <a:rPr lang="en-IN" sz="2400" dirty="0" err="1">
                <a:latin typeface="Times New Roman" pitchFamily="18" charset="0"/>
                <a:cs typeface="Times New Roman" pitchFamily="18" charset="0"/>
              </a:rPr>
              <a:t>orthodonic</a:t>
            </a:r>
            <a:r>
              <a:rPr lang="en-IN" sz="2400" dirty="0">
                <a:latin typeface="Times New Roman" pitchFamily="18" charset="0"/>
                <a:cs typeface="Times New Roman" pitchFamily="18" charset="0"/>
              </a:rPr>
              <a:t> treatment.</a:t>
            </a:r>
          </a:p>
          <a:p>
            <a:endParaRPr lang="en-IN" sz="2400" dirty="0">
              <a:latin typeface="Times New Roman" pitchFamily="18" charset="0"/>
              <a:cs typeface="Times New Roman" pitchFamily="18" charset="0"/>
            </a:endParaRPr>
          </a:p>
          <a:p>
            <a:endParaRPr lang="en-IN" sz="2400" dirty="0">
              <a:latin typeface="Times New Roman" pitchFamily="18" charset="0"/>
              <a:cs typeface="Times New Roman" pitchFamily="18" charset="0"/>
            </a:endParaRPr>
          </a:p>
          <a:p>
            <a:r>
              <a:rPr lang="en-IN" sz="2400" dirty="0">
                <a:latin typeface="Times New Roman" pitchFamily="18" charset="0"/>
                <a:cs typeface="Times New Roman" pitchFamily="18" charset="0"/>
              </a:rPr>
              <a:t>It is essential to carefully assess the anchorage demands of an individual case so that appropriate treatment modalities can be executed.</a:t>
            </a:r>
          </a:p>
          <a:p>
            <a:pPr marL="457200" indent="-457200">
              <a:buFont typeface="+mj-lt"/>
              <a:buAutoNum type="arabicPeriod"/>
            </a:pPr>
            <a:endParaRPr lang="en-IN" sz="2400" dirty="0">
              <a:latin typeface="Times New Roman" pitchFamily="18" charset="0"/>
              <a:cs typeface="Times New Roman" pitchFamily="18" charset="0"/>
            </a:endParaRPr>
          </a:p>
          <a:p>
            <a:pPr>
              <a:buNone/>
            </a:pPr>
            <a:endParaRPr lang="en-IN" sz="24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073427"/>
          </a:xfrm>
        </p:spPr>
        <p:txBody>
          <a:bodyPr>
            <a:normAutofit/>
          </a:bodyPr>
          <a:lstStyle/>
          <a:p>
            <a:pPr marL="457200" indent="-457200"/>
            <a:r>
              <a:rPr lang="en-IN" dirty="0">
                <a:latin typeface="Times New Roman" pitchFamily="18" charset="0"/>
                <a:cs typeface="Times New Roman" pitchFamily="18" charset="0"/>
              </a:rPr>
              <a:t>The anchorage requirement depends on a number of factors which are listed below:-</a:t>
            </a:r>
          </a:p>
          <a:p>
            <a:pPr marL="457200" indent="-457200"/>
            <a:endParaRPr lang="en-IN" dirty="0">
              <a:latin typeface="Times New Roman" pitchFamily="18" charset="0"/>
              <a:cs typeface="Times New Roman" pitchFamily="18" charset="0"/>
            </a:endParaRPr>
          </a:p>
          <a:p>
            <a:pPr marL="457200" indent="-457200">
              <a:buFont typeface="+mj-lt"/>
              <a:buAutoNum type="arabicPeriod"/>
            </a:pPr>
            <a:r>
              <a:rPr lang="en-IN" dirty="0">
                <a:latin typeface="Times New Roman" pitchFamily="18" charset="0"/>
                <a:cs typeface="Times New Roman" pitchFamily="18" charset="0"/>
              </a:rPr>
              <a:t>Number of teeth being moved</a:t>
            </a:r>
          </a:p>
          <a:p>
            <a:pPr marL="457200" indent="-457200">
              <a:buFont typeface="+mj-lt"/>
              <a:buAutoNum type="arabicPeriod"/>
            </a:pPr>
            <a:r>
              <a:rPr lang="en-IN" dirty="0">
                <a:latin typeface="Times New Roman" pitchFamily="18" charset="0"/>
                <a:cs typeface="Times New Roman" pitchFamily="18" charset="0"/>
              </a:rPr>
              <a:t>Type of tooth movement</a:t>
            </a:r>
          </a:p>
          <a:p>
            <a:pPr marL="457200" indent="-457200">
              <a:buFont typeface="+mj-lt"/>
              <a:buAutoNum type="arabicPeriod"/>
            </a:pPr>
            <a:r>
              <a:rPr lang="en-IN" dirty="0">
                <a:latin typeface="Times New Roman" pitchFamily="18" charset="0"/>
                <a:cs typeface="Times New Roman" pitchFamily="18" charset="0"/>
              </a:rPr>
              <a:t>Duration of tooth movement</a:t>
            </a:r>
          </a:p>
          <a:p>
            <a:pPr marL="457200" indent="-457200">
              <a:buFont typeface="+mj-lt"/>
              <a:buAutoNum type="arabicPeriod"/>
            </a:pPr>
            <a:r>
              <a:rPr lang="en-IN" dirty="0">
                <a:latin typeface="Times New Roman" pitchFamily="18" charset="0"/>
                <a:cs typeface="Times New Roman" pitchFamily="18" charset="0"/>
              </a:rPr>
              <a:t>Duration of tooth movement</a:t>
            </a:r>
          </a:p>
          <a:p>
            <a:pPr marL="457200" indent="-457200">
              <a:buFont typeface="+mj-lt"/>
              <a:buAutoNum type="arabicPeriod"/>
            </a:pPr>
            <a:r>
              <a:rPr lang="en-IN" dirty="0">
                <a:latin typeface="Times New Roman" pitchFamily="18" charset="0"/>
                <a:cs typeface="Times New Roman" pitchFamily="18" charset="0"/>
              </a:rPr>
              <a:t>Skeletal pattern </a:t>
            </a:r>
          </a:p>
          <a:p>
            <a:pPr marL="457200" indent="-457200">
              <a:buFont typeface="+mj-lt"/>
              <a:buAutoNum type="arabicPeriod"/>
            </a:pPr>
            <a:r>
              <a:rPr lang="en-IN" dirty="0" err="1">
                <a:latin typeface="Times New Roman" pitchFamily="18" charset="0"/>
                <a:cs typeface="Times New Roman" pitchFamily="18" charset="0"/>
              </a:rPr>
              <a:t>Occlusal</a:t>
            </a:r>
            <a:r>
              <a:rPr lang="en-IN" dirty="0">
                <a:latin typeface="Times New Roman" pitchFamily="18" charset="0"/>
                <a:cs typeface="Times New Roman" pitchFamily="18" charset="0"/>
              </a:rPr>
              <a:t> interlock</a:t>
            </a:r>
          </a:p>
          <a:p>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1" u="sng" dirty="0">
                <a:latin typeface="Times New Roman" pitchFamily="18" charset="0"/>
                <a:cs typeface="Times New Roman" pitchFamily="18" charset="0"/>
              </a:rPr>
              <a:t>LOSS OF ANCHORAGE</a:t>
            </a:r>
          </a:p>
        </p:txBody>
      </p:sp>
      <p:sp>
        <p:nvSpPr>
          <p:cNvPr id="3" name="Content Placeholder 2"/>
          <p:cNvSpPr>
            <a:spLocks noGrp="1"/>
          </p:cNvSpPr>
          <p:nvPr>
            <p:ph idx="1"/>
          </p:nvPr>
        </p:nvSpPr>
        <p:spPr/>
        <p:txBody>
          <a:bodyPr>
            <a:normAutofit fontScale="70000" lnSpcReduction="20000"/>
          </a:bodyPr>
          <a:lstStyle/>
          <a:p>
            <a:pPr>
              <a:buNone/>
            </a:pPr>
            <a:r>
              <a:rPr lang="en-IN" sz="2400" dirty="0">
                <a:latin typeface="Times New Roman" pitchFamily="18" charset="0"/>
                <a:cs typeface="Times New Roman" pitchFamily="18" charset="0"/>
              </a:rPr>
              <a:t>Unplanned and unexpected movement  of the anchor teeth during orthodontic treatment.</a:t>
            </a:r>
          </a:p>
          <a:p>
            <a:pPr>
              <a:buNone/>
            </a:pPr>
            <a:endParaRPr lang="en-IN" sz="2400" dirty="0">
              <a:latin typeface="Times New Roman" pitchFamily="18" charset="0"/>
              <a:cs typeface="Times New Roman" pitchFamily="18" charset="0"/>
            </a:endParaRPr>
          </a:p>
          <a:p>
            <a:pPr>
              <a:buNone/>
            </a:pPr>
            <a:r>
              <a:rPr lang="en-IN" sz="2400" dirty="0">
                <a:latin typeface="Times New Roman" pitchFamily="18" charset="0"/>
                <a:cs typeface="Times New Roman" pitchFamily="18" charset="0"/>
              </a:rPr>
              <a:t>Causes of loss of anchorage are:-</a:t>
            </a:r>
          </a:p>
          <a:p>
            <a:pPr marL="457200" indent="-457200">
              <a:buFont typeface="+mj-lt"/>
              <a:buAutoNum type="arabicPeriod"/>
            </a:pPr>
            <a:r>
              <a:rPr lang="en-IN" sz="2400" dirty="0">
                <a:latin typeface="Times New Roman" pitchFamily="18" charset="0"/>
                <a:cs typeface="Times New Roman" pitchFamily="18" charset="0"/>
              </a:rPr>
              <a:t>Poor appliance design.</a:t>
            </a:r>
          </a:p>
          <a:p>
            <a:pPr marL="457200" indent="-457200">
              <a:buFont typeface="+mj-lt"/>
              <a:buAutoNum type="arabicPeriod"/>
            </a:pPr>
            <a:endParaRPr lang="en-IN" sz="2400" dirty="0">
              <a:latin typeface="Times New Roman" pitchFamily="18" charset="0"/>
              <a:cs typeface="Times New Roman" pitchFamily="18" charset="0"/>
            </a:endParaRPr>
          </a:p>
          <a:p>
            <a:pPr marL="457200" indent="-457200">
              <a:buFont typeface="+mj-lt"/>
              <a:buAutoNum type="arabicPeriod"/>
            </a:pPr>
            <a:r>
              <a:rPr lang="en-IN" sz="2400" dirty="0">
                <a:latin typeface="Times New Roman" pitchFamily="18" charset="0"/>
                <a:cs typeface="Times New Roman" pitchFamily="18" charset="0"/>
              </a:rPr>
              <a:t>Poor  appliance adjustment.</a:t>
            </a:r>
          </a:p>
          <a:p>
            <a:pPr marL="457200" indent="-457200">
              <a:buFont typeface="+mj-lt"/>
              <a:buAutoNum type="arabicPeriod"/>
            </a:pPr>
            <a:endParaRPr lang="en-IN" sz="2400" dirty="0">
              <a:latin typeface="Times New Roman" pitchFamily="18" charset="0"/>
              <a:cs typeface="Times New Roman" pitchFamily="18" charset="0"/>
            </a:endParaRPr>
          </a:p>
          <a:p>
            <a:pPr marL="457200" indent="-457200">
              <a:buFont typeface="+mj-lt"/>
              <a:buAutoNum type="arabicPeriod"/>
            </a:pPr>
            <a:r>
              <a:rPr lang="en-IN" sz="2400" dirty="0">
                <a:latin typeface="Times New Roman" pitchFamily="18" charset="0"/>
                <a:cs typeface="Times New Roman" pitchFamily="18" charset="0"/>
              </a:rPr>
              <a:t>Poor patient wear.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D849F-2F15-6AB6-82DF-02CB5EE62FAA}"/>
              </a:ext>
            </a:extLst>
          </p:cNvPr>
          <p:cNvSpPr>
            <a:spLocks noGrp="1"/>
          </p:cNvSpPr>
          <p:nvPr>
            <p:ph type="ctrTitle"/>
          </p:nvPr>
        </p:nvSpPr>
        <p:spPr>
          <a:xfrm>
            <a:off x="1403648" y="-1539552"/>
            <a:ext cx="6517482" cy="2509213"/>
          </a:xfrm>
        </p:spPr>
        <p:txBody>
          <a:bodyPr/>
          <a:lstStyle/>
          <a:p>
            <a:r>
              <a:rPr lang="en-IN" u="sng" dirty="0"/>
              <a:t>summary</a:t>
            </a:r>
          </a:p>
        </p:txBody>
      </p:sp>
      <p:sp>
        <p:nvSpPr>
          <p:cNvPr id="3" name="Subtitle 2">
            <a:extLst>
              <a:ext uri="{FF2B5EF4-FFF2-40B4-BE49-F238E27FC236}">
                <a16:creationId xmlns:a16="http://schemas.microsoft.com/office/drawing/2014/main" id="{342EAD56-FC7E-56AF-8457-81119231BF4F}"/>
              </a:ext>
            </a:extLst>
          </p:cNvPr>
          <p:cNvSpPr>
            <a:spLocks noGrp="1"/>
          </p:cNvSpPr>
          <p:nvPr>
            <p:ph type="subTitle" idx="1"/>
          </p:nvPr>
        </p:nvSpPr>
        <p:spPr>
          <a:xfrm>
            <a:off x="611560" y="1268760"/>
            <a:ext cx="7920880" cy="5256583"/>
          </a:xfrm>
        </p:spPr>
        <p:txBody>
          <a:bodyPr/>
          <a:lstStyle/>
          <a:p>
            <a:pPr marL="342900" indent="-342900" algn="l">
              <a:buFont typeface="Wingdings" panose="05000000000000000000" pitchFamily="2" charset="2"/>
              <a:buChar char="§"/>
            </a:pPr>
            <a:r>
              <a:rPr lang="en-US" cap="none" dirty="0">
                <a:solidFill>
                  <a:schemeClr val="tx2">
                    <a:lumMod val="50000"/>
                  </a:schemeClr>
                </a:solidFill>
              </a:rPr>
              <a:t>For understanding anchorage, it is convenient to divide anchorage into—intraoral and extraoral anchorage. Further, intraoral anchorage can be subdivided into intramaxillary and intermaxillary anchorage. Both can be of three types—simple, stationary or reciprocal.</a:t>
            </a:r>
          </a:p>
          <a:p>
            <a:pPr marL="342900" indent="-342900" algn="l">
              <a:buFont typeface="Wingdings" panose="05000000000000000000" pitchFamily="2" charset="2"/>
              <a:buChar char="§"/>
            </a:pPr>
            <a:r>
              <a:rPr lang="en-US" cap="none" dirty="0">
                <a:solidFill>
                  <a:schemeClr val="tx2">
                    <a:lumMod val="50000"/>
                  </a:schemeClr>
                </a:solidFill>
              </a:rPr>
              <a:t>Simple anchorage can be further subdivided as— single, compound and reinforced.</a:t>
            </a:r>
          </a:p>
          <a:p>
            <a:pPr marL="342900" indent="-342900" algn="l">
              <a:buFont typeface="Wingdings" panose="05000000000000000000" pitchFamily="2" charset="2"/>
              <a:buChar char="§"/>
            </a:pPr>
            <a:r>
              <a:rPr lang="en-US" cap="none" dirty="0">
                <a:solidFill>
                  <a:schemeClr val="tx2">
                    <a:lumMod val="50000"/>
                  </a:schemeClr>
                </a:solidFill>
              </a:rPr>
              <a:t>Extraoral anchorage can be of the following types depending upon the location of the support units as— cervical, occipital, cranial or facial.</a:t>
            </a:r>
            <a:endParaRPr lang="en-IN" cap="none" dirty="0">
              <a:solidFill>
                <a:schemeClr val="tx2">
                  <a:lumMod val="50000"/>
                </a:schemeClr>
              </a:solidFill>
            </a:endParaRPr>
          </a:p>
        </p:txBody>
      </p:sp>
    </p:spTree>
    <p:extLst>
      <p:ext uri="{BB962C8B-B14F-4D97-AF65-F5344CB8AC3E}">
        <p14:creationId xmlns:p14="http://schemas.microsoft.com/office/powerpoint/2010/main" val="1285102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25617" y="1458435"/>
            <a:ext cx="6945086" cy="827318"/>
          </a:xfrm>
        </p:spPr>
        <p:txBody>
          <a:bodyPr>
            <a:normAutofit fontScale="90000"/>
          </a:bodyPr>
          <a:lstStyle/>
          <a:p>
            <a:pPr algn="ctr"/>
            <a:r>
              <a:rPr lang="en-US" b="1" dirty="0" smtClean="0">
                <a:solidFill>
                  <a:schemeClr val="tx1"/>
                </a:solidFill>
                <a:effectLst/>
                <a:latin typeface="Times New Roman" panose="02020603050405020304" pitchFamily="18" charset="0"/>
                <a:cs typeface="Times New Roman" panose="02020603050405020304" pitchFamily="18" charset="0"/>
              </a:rPr>
              <a:t>Specific learning Objectives </a:t>
            </a:r>
            <a:endParaRPr lang="en-US" sz="2325" b="1" dirty="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nvPr>
        </p:nvGraphicFramePr>
        <p:xfrm>
          <a:off x="1907704" y="2285753"/>
          <a:ext cx="6096000" cy="41757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835478058"/>
                    </a:ext>
                  </a:extLst>
                </a:gridCol>
                <a:gridCol w="2032000">
                  <a:extLst>
                    <a:ext uri="{9D8B030D-6E8A-4147-A177-3AD203B41FA5}">
                      <a16:colId xmlns:a16="http://schemas.microsoft.com/office/drawing/2014/main" val="3652206149"/>
                    </a:ext>
                  </a:extLst>
                </a:gridCol>
                <a:gridCol w="2032000">
                  <a:extLst>
                    <a:ext uri="{9D8B030D-6E8A-4147-A177-3AD203B41FA5}">
                      <a16:colId xmlns:a16="http://schemas.microsoft.com/office/drawing/2014/main" val="3828276593"/>
                    </a:ext>
                  </a:extLst>
                </a:gridCol>
              </a:tblGrid>
              <a:tr h="278130">
                <a:tc>
                  <a:txBody>
                    <a:bodyPr/>
                    <a:lstStyle/>
                    <a:p>
                      <a:pPr algn="ctr"/>
                      <a:r>
                        <a:rPr lang="en-US" sz="1400" dirty="0" smtClean="0"/>
                        <a:t>CORE AREAS</a:t>
                      </a:r>
                      <a:endParaRPr lang="en-US" sz="1400" dirty="0"/>
                    </a:p>
                  </a:txBody>
                  <a:tcPr marL="68580" marR="68580" marT="34290" marB="34290"/>
                </a:tc>
                <a:tc>
                  <a:txBody>
                    <a:bodyPr/>
                    <a:lstStyle/>
                    <a:p>
                      <a:pPr algn="ctr"/>
                      <a:r>
                        <a:rPr lang="en-US" sz="1400" dirty="0" smtClean="0"/>
                        <a:t>DOMAIN</a:t>
                      </a:r>
                      <a:endParaRPr lang="en-US" sz="1400" dirty="0"/>
                    </a:p>
                  </a:txBody>
                  <a:tcPr marL="68580" marR="68580" marT="34290" marB="34290"/>
                </a:tc>
                <a:tc>
                  <a:txBody>
                    <a:bodyPr/>
                    <a:lstStyle/>
                    <a:p>
                      <a:pPr algn="ctr"/>
                      <a:r>
                        <a:rPr lang="en-US" sz="1400" dirty="0" smtClean="0"/>
                        <a:t>CATEGORY</a:t>
                      </a:r>
                      <a:endParaRPr lang="en-US" sz="1400" dirty="0"/>
                    </a:p>
                  </a:txBody>
                  <a:tcPr marL="68580" marR="68580" marT="34290" marB="34290"/>
                </a:tc>
                <a:extLst>
                  <a:ext uri="{0D108BD9-81ED-4DB2-BD59-A6C34878D82A}">
                    <a16:rowId xmlns:a16="http://schemas.microsoft.com/office/drawing/2014/main" val="3303900876"/>
                  </a:ext>
                </a:extLst>
              </a:tr>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smtClean="0">
                          <a:latin typeface="Times New Roman" pitchFamily="18" charset="0"/>
                          <a:cs typeface="Times New Roman" pitchFamily="18" charset="0"/>
                        </a:rPr>
                        <a:t>CLASSIFICATION OF ANCHORAGE</a:t>
                      </a:r>
                    </a:p>
                  </a:txBody>
                  <a:tcPr marL="68580" marR="68580" marT="34290" marB="34290"/>
                </a:tc>
                <a:tc>
                  <a:txBody>
                    <a:bodyPr/>
                    <a:lstStyle/>
                    <a:p>
                      <a:r>
                        <a:rPr lang="en-US" sz="1400" dirty="0" smtClean="0"/>
                        <a:t>COGNITIVE</a:t>
                      </a:r>
                      <a:endParaRPr lang="en-US" sz="1400" dirty="0"/>
                    </a:p>
                  </a:txBody>
                  <a:tcPr marL="68580" marR="68580" marT="34290" marB="34290"/>
                </a:tc>
                <a:tc>
                  <a:txBody>
                    <a:bodyPr/>
                    <a:lstStyle/>
                    <a:p>
                      <a:r>
                        <a:rPr lang="en-US" sz="1400" dirty="0" smtClean="0"/>
                        <a:t>MUST KNOW</a:t>
                      </a:r>
                      <a:endParaRPr lang="en-US" sz="1400" dirty="0"/>
                    </a:p>
                  </a:txBody>
                  <a:tcPr marL="68580" marR="68580" marT="34290" marB="34290"/>
                </a:tc>
                <a:extLst>
                  <a:ext uri="{0D108BD9-81ED-4DB2-BD59-A6C34878D82A}">
                    <a16:rowId xmlns:a16="http://schemas.microsoft.com/office/drawing/2014/main" val="4062821912"/>
                  </a:ext>
                </a:extLst>
              </a:tr>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smtClean="0">
                          <a:latin typeface="Times New Roman" pitchFamily="18" charset="0"/>
                          <a:cs typeface="Times New Roman" pitchFamily="18" charset="0"/>
                        </a:rPr>
                        <a:t>INTRAORAL SOURCES OF ANCHORAGE</a:t>
                      </a:r>
                    </a:p>
                  </a:txBody>
                  <a:tcPr marL="68580" marR="68580" marT="34290" marB="34290"/>
                </a:tc>
                <a:tc>
                  <a:txBody>
                    <a:bodyPr/>
                    <a:lstStyle/>
                    <a:p>
                      <a:r>
                        <a:rPr lang="en-US" sz="1400" dirty="0" smtClean="0"/>
                        <a:t>COGNITIVE</a:t>
                      </a:r>
                      <a:endParaRPr lang="en-US" sz="14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NICE TO KNOW</a:t>
                      </a:r>
                    </a:p>
                  </a:txBody>
                  <a:tcPr marL="68580" marR="68580" marT="34290" marB="34290"/>
                </a:tc>
                <a:extLst>
                  <a:ext uri="{0D108BD9-81ED-4DB2-BD59-A6C34878D82A}">
                    <a16:rowId xmlns:a16="http://schemas.microsoft.com/office/drawing/2014/main" val="1545171783"/>
                  </a:ext>
                </a:extLst>
              </a:tr>
              <a:tr h="278130">
                <a:tc>
                  <a:txBody>
                    <a:bodyPr/>
                    <a:lstStyle/>
                    <a:p>
                      <a:r>
                        <a:rPr lang="en-IN" sz="1400" dirty="0" smtClean="0">
                          <a:latin typeface="Times New Roman" pitchFamily="18" charset="0"/>
                          <a:cs typeface="Times New Roman" pitchFamily="18" charset="0"/>
                        </a:rPr>
                        <a:t>EXTRAORAL SOURCES OF ANCHORAGE</a:t>
                      </a:r>
                      <a:endParaRPr lang="en-US" sz="14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smtClean="0">
                          <a:ln>
                            <a:noFill/>
                          </a:ln>
                          <a:solidFill>
                            <a:prstClr val="black"/>
                          </a:solidFill>
                          <a:effectLst/>
                          <a:uLnTx/>
                          <a:uFillTx/>
                          <a:latin typeface="Tw Cen MT"/>
                          <a:ea typeface="+mn-ea"/>
                          <a:cs typeface="+mn-cs"/>
                        </a:rPr>
                        <a:t>COGNITIVE</a:t>
                      </a:r>
                      <a:endParaRPr kumimoji="0" lang="en-US" sz="1400" b="0" i="0" u="none" strike="noStrike" kern="1200" cap="none" spc="0" normalizeH="0" baseline="0" noProof="0" dirty="0">
                        <a:ln>
                          <a:noFill/>
                        </a:ln>
                        <a:solidFill>
                          <a:prstClr val="black"/>
                        </a:solidFill>
                        <a:effectLst/>
                        <a:uLnTx/>
                        <a:uFillTx/>
                        <a:latin typeface="Tw Cen MT"/>
                        <a:ea typeface="+mn-ea"/>
                        <a:cs typeface="+mn-cs"/>
                      </a:endParaRPr>
                    </a:p>
                  </a:txBody>
                  <a:tcPr marL="68580" marR="68580" marT="34290" marB="34290"/>
                </a:tc>
                <a:tc>
                  <a:txBody>
                    <a:bodyPr/>
                    <a:lstStyle/>
                    <a:p>
                      <a:r>
                        <a:rPr lang="en-US" sz="1400" dirty="0" smtClean="0"/>
                        <a:t>NICE</a:t>
                      </a:r>
                      <a:r>
                        <a:rPr lang="en-US" sz="1400" baseline="0" dirty="0" smtClean="0"/>
                        <a:t> TO</a:t>
                      </a:r>
                      <a:r>
                        <a:rPr lang="en-US" sz="1400" dirty="0" smtClean="0"/>
                        <a:t> KNOW</a:t>
                      </a:r>
                      <a:endParaRPr lang="en-US" sz="1400" dirty="0"/>
                    </a:p>
                  </a:txBody>
                  <a:tcPr marL="68580" marR="68580" marT="34290" marB="34290"/>
                </a:tc>
                <a:extLst>
                  <a:ext uri="{0D108BD9-81ED-4DB2-BD59-A6C34878D82A}">
                    <a16:rowId xmlns:a16="http://schemas.microsoft.com/office/drawing/2014/main" val="218556853"/>
                  </a:ext>
                </a:extLst>
              </a:tr>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smtClean="0">
                          <a:latin typeface="Times New Roman" pitchFamily="18" charset="0"/>
                          <a:cs typeface="Times New Roman" pitchFamily="18" charset="0"/>
                        </a:rPr>
                        <a:t>TYPES OF ANCHORAGE</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Tw Cen MT"/>
                          <a:ea typeface="+mn-ea"/>
                          <a:cs typeface="+mn-cs"/>
                        </a:rPr>
                        <a:t>COGNITIVE</a:t>
                      </a:r>
                      <a:endParaRPr kumimoji="0" lang="en-US" sz="1400" b="0" i="0" u="none" strike="noStrike" kern="1200" cap="none" spc="0" normalizeH="0" baseline="0" noProof="0" dirty="0">
                        <a:ln>
                          <a:noFill/>
                        </a:ln>
                        <a:solidFill>
                          <a:prstClr val="black"/>
                        </a:solidFill>
                        <a:effectLst/>
                        <a:uLnTx/>
                        <a:uFillTx/>
                        <a:latin typeface="Tw Cen M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MUST KNOW</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extLst>
                  <a:ext uri="{0D108BD9-81ED-4DB2-BD59-A6C34878D82A}">
                    <a16:rowId xmlns:a16="http://schemas.microsoft.com/office/drawing/2014/main" val="158370348"/>
                  </a:ext>
                </a:extLst>
              </a:tr>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smtClean="0">
                          <a:latin typeface="Times New Roman" pitchFamily="18" charset="0"/>
                          <a:cs typeface="Times New Roman" pitchFamily="18" charset="0"/>
                        </a:rPr>
                        <a:t>USE OF IMPLANTS OR TEMPORARY ANCHORAGE DEVICE(TAD)</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PSYCHOMOTOR</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DESIRE TO KNOW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extLst>
                  <a:ext uri="{0D108BD9-81ED-4DB2-BD59-A6C34878D82A}">
                    <a16:rowId xmlns:a16="http://schemas.microsoft.com/office/drawing/2014/main" val="1654817772"/>
                  </a:ext>
                </a:extLst>
              </a:tr>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smtClean="0">
                          <a:latin typeface="Times New Roman" pitchFamily="18" charset="0"/>
                          <a:cs typeface="Times New Roman" pitchFamily="18" charset="0"/>
                        </a:rPr>
                        <a:t>ANCHORAGE PLANNING</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smtClean="0">
                          <a:ln>
                            <a:noFill/>
                          </a:ln>
                          <a:solidFill>
                            <a:prstClr val="black"/>
                          </a:solidFill>
                          <a:effectLst/>
                          <a:uLnTx/>
                          <a:uFillTx/>
                          <a:latin typeface="Tw Cen MT"/>
                          <a:ea typeface="+mn-ea"/>
                          <a:cs typeface="+mn-cs"/>
                        </a:rPr>
                        <a:t>COGNITIVE</a:t>
                      </a:r>
                      <a:endParaRPr kumimoji="0" lang="en-US" sz="1400" b="0" i="0" u="none" strike="noStrike" kern="1200" cap="none" spc="0" normalizeH="0" baseline="0" noProof="0" dirty="0">
                        <a:ln>
                          <a:noFill/>
                        </a:ln>
                        <a:solidFill>
                          <a:prstClr val="black"/>
                        </a:solidFill>
                        <a:effectLst/>
                        <a:uLnTx/>
                        <a:uFillTx/>
                        <a:latin typeface="Tw Cen MT"/>
                        <a:ea typeface="+mn-ea"/>
                        <a:cs typeface="+mn-cs"/>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DESIRE TO KNOW</a:t>
                      </a:r>
                    </a:p>
                    <a:p>
                      <a:endParaRPr lang="en-US" sz="1400" dirty="0"/>
                    </a:p>
                  </a:txBody>
                  <a:tcPr marL="68580" marR="68580" marT="34290" marB="34290"/>
                </a:tc>
                <a:extLst>
                  <a:ext uri="{0D108BD9-81ED-4DB2-BD59-A6C34878D82A}">
                    <a16:rowId xmlns:a16="http://schemas.microsoft.com/office/drawing/2014/main" val="528832111"/>
                  </a:ext>
                </a:extLst>
              </a:tr>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smtClean="0">
                          <a:latin typeface="Times New Roman" pitchFamily="18" charset="0"/>
                          <a:cs typeface="Times New Roman" pitchFamily="18" charset="0"/>
                        </a:rPr>
                        <a:t>LOSS OF ANCHORAGE</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Tw Cen MT"/>
                          <a:ea typeface="+mn-ea"/>
                          <a:cs typeface="+mn-cs"/>
                        </a:rPr>
                        <a:t>COGNITIVE</a:t>
                      </a:r>
                      <a:endParaRPr kumimoji="0" lang="en-US" sz="1400" b="0" i="0" u="none" strike="noStrike" kern="1200" cap="none" spc="0" normalizeH="0" baseline="0" noProof="0" dirty="0">
                        <a:ln>
                          <a:noFill/>
                        </a:ln>
                        <a:solidFill>
                          <a:prstClr val="black"/>
                        </a:solidFill>
                        <a:effectLst/>
                        <a:uLnTx/>
                        <a:uFillTx/>
                        <a:latin typeface="Tw Cen MT"/>
                        <a:ea typeface="+mn-ea"/>
                        <a:cs typeface="+mn-cs"/>
                      </a:endParaRPr>
                    </a:p>
                  </a:txBody>
                  <a:tcPr marL="68580" marR="68580" marT="34290" marB="34290"/>
                </a:tc>
                <a:tc>
                  <a:txBody>
                    <a:bodyPr/>
                    <a:lstStyle/>
                    <a:p>
                      <a:r>
                        <a:rPr lang="en-US" sz="1400" dirty="0" smtClean="0"/>
                        <a:t>DESIRE TO KNOW</a:t>
                      </a:r>
                      <a:endParaRPr lang="en-US" sz="1400" dirty="0"/>
                    </a:p>
                  </a:txBody>
                  <a:tcPr marL="68580" marR="68580" marT="34290" marB="34290"/>
                </a:tc>
                <a:extLst>
                  <a:ext uri="{0D108BD9-81ED-4DB2-BD59-A6C34878D82A}">
                    <a16:rowId xmlns:a16="http://schemas.microsoft.com/office/drawing/2014/main" val="2618697137"/>
                  </a:ext>
                </a:extLst>
              </a:tr>
            </a:tbl>
          </a:graphicData>
        </a:graphic>
      </p:graphicFrame>
    </p:spTree>
    <p:extLst>
      <p:ext uri="{BB962C8B-B14F-4D97-AF65-F5344CB8AC3E}">
        <p14:creationId xmlns:p14="http://schemas.microsoft.com/office/powerpoint/2010/main" val="267124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548680"/>
            <a:ext cx="6673174" cy="1170537"/>
          </a:xfrm>
        </p:spPr>
        <p:txBody>
          <a:bodyPr/>
          <a:lstStyle/>
          <a:p>
            <a:r>
              <a:rPr lang="en-US" dirty="0" smtClean="0"/>
              <a:t>REFERENCES</a:t>
            </a:r>
            <a:endParaRPr lang="en-US" dirty="0"/>
          </a:p>
        </p:txBody>
      </p:sp>
      <p:sp>
        <p:nvSpPr>
          <p:cNvPr id="3" name="Content Placeholder 2"/>
          <p:cNvSpPr>
            <a:spLocks noGrp="1"/>
          </p:cNvSpPr>
          <p:nvPr>
            <p:ph idx="4294967295"/>
          </p:nvPr>
        </p:nvSpPr>
        <p:spPr>
          <a:xfrm>
            <a:off x="107504" y="1719217"/>
            <a:ext cx="9036496" cy="2738628"/>
          </a:xfrm>
        </p:spPr>
        <p:txBody>
          <a:bodyPr>
            <a:noAutofit/>
          </a:bodyPr>
          <a:lstStyle/>
          <a:p>
            <a:r>
              <a:rPr lang="en-US" sz="2400" dirty="0"/>
              <a:t>Textbook of Orthodontics – </a:t>
            </a:r>
            <a:r>
              <a:rPr lang="en-US" sz="2400" dirty="0" err="1"/>
              <a:t>Gurkeerat</a:t>
            </a:r>
            <a:r>
              <a:rPr lang="en-US" sz="2400" dirty="0"/>
              <a:t> Singh, </a:t>
            </a:r>
            <a:r>
              <a:rPr lang="en-US" sz="2400" dirty="0" err="1"/>
              <a:t>Jaypee</a:t>
            </a:r>
            <a:r>
              <a:rPr lang="en-US" sz="2400" dirty="0"/>
              <a:t> Brothers; 2</a:t>
            </a:r>
            <a:r>
              <a:rPr lang="en-US" sz="2400" baseline="30000" dirty="0"/>
              <a:t>nd</a:t>
            </a:r>
            <a:r>
              <a:rPr lang="en-US" sz="2400" dirty="0"/>
              <a:t> Edition </a:t>
            </a:r>
          </a:p>
          <a:p>
            <a:r>
              <a:rPr lang="en-US" sz="2400" dirty="0"/>
              <a:t>Orthodontics – The Art and Science, S.I </a:t>
            </a:r>
            <a:r>
              <a:rPr lang="en-US" sz="2400" dirty="0" err="1"/>
              <a:t>Bhalajhi</a:t>
            </a:r>
            <a:r>
              <a:rPr lang="en-US" sz="2400" dirty="0"/>
              <a:t>, </a:t>
            </a:r>
            <a:r>
              <a:rPr lang="en-US" sz="2400" dirty="0" err="1"/>
              <a:t>AryaMedi</a:t>
            </a:r>
            <a:r>
              <a:rPr lang="en-US" sz="2400" dirty="0"/>
              <a:t> Publishing; 7</a:t>
            </a:r>
            <a:r>
              <a:rPr lang="en-US" sz="2400" baseline="30000" dirty="0"/>
              <a:t>th</a:t>
            </a:r>
            <a:r>
              <a:rPr lang="en-US" sz="2400" dirty="0"/>
              <a:t> Edition</a:t>
            </a:r>
          </a:p>
          <a:p>
            <a:r>
              <a:rPr lang="en-US" sz="2400" dirty="0"/>
              <a:t>Textbook of Orthodontics – Sridhar </a:t>
            </a:r>
            <a:r>
              <a:rPr lang="en-US" sz="2400" dirty="0" err="1"/>
              <a:t>Premkumar</a:t>
            </a:r>
            <a:r>
              <a:rPr lang="en-US" sz="2400" dirty="0"/>
              <a:t>, Elsevier; 1</a:t>
            </a:r>
            <a:r>
              <a:rPr lang="en-US" sz="2400" baseline="30000" dirty="0"/>
              <a:t>st</a:t>
            </a:r>
            <a:r>
              <a:rPr lang="en-US" sz="2400" dirty="0"/>
              <a:t> Edition</a:t>
            </a:r>
          </a:p>
          <a:p>
            <a:r>
              <a:rPr lang="en-US" sz="2400" dirty="0"/>
              <a:t>Orthodontics: Diagnosis and Management of Malocclusion and </a:t>
            </a:r>
            <a:r>
              <a:rPr lang="en-US" sz="2400" dirty="0" err="1"/>
              <a:t>Dentofacial</a:t>
            </a:r>
            <a:r>
              <a:rPr lang="en-US" sz="2400" dirty="0"/>
              <a:t> Deformities – O.P </a:t>
            </a:r>
            <a:r>
              <a:rPr lang="en-US" sz="2400" dirty="0" err="1"/>
              <a:t>Kharbanda</a:t>
            </a:r>
            <a:r>
              <a:rPr lang="en-US" sz="2400" dirty="0"/>
              <a:t>, Elsevier; 1</a:t>
            </a:r>
            <a:r>
              <a:rPr lang="en-US" sz="2400" baseline="30000" dirty="0"/>
              <a:t>st</a:t>
            </a:r>
            <a:r>
              <a:rPr lang="en-US" sz="2400" dirty="0"/>
              <a:t> Edition</a:t>
            </a:r>
          </a:p>
          <a:p>
            <a:pPr marL="0" indent="0">
              <a:buNone/>
            </a:pPr>
            <a:r>
              <a:rPr lang="en-US" sz="1100" dirty="0"/>
              <a:t/>
            </a:r>
            <a:br>
              <a:rPr lang="en-US" sz="1100" dirty="0"/>
            </a:br>
            <a:endParaRPr lang="en-US" sz="1100" dirty="0"/>
          </a:p>
          <a:p>
            <a:endParaRPr lang="en-US" sz="1100" dirty="0"/>
          </a:p>
        </p:txBody>
      </p:sp>
    </p:spTree>
    <p:extLst>
      <p:ext uri="{BB962C8B-B14F-4D97-AF65-F5344CB8AC3E}">
        <p14:creationId xmlns:p14="http://schemas.microsoft.com/office/powerpoint/2010/main" val="1030842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28650" y="1031422"/>
            <a:ext cx="7886700" cy="1093844"/>
          </a:xfrm>
        </p:spPr>
        <p:txBody>
          <a:bodyPr/>
          <a:lstStyle/>
          <a:p>
            <a:r>
              <a:rPr lang="en-US" dirty="0" smtClean="0">
                <a:latin typeface="Times New Roman" panose="02020603050405020304" pitchFamily="18" charset="0"/>
                <a:cs typeface="Times New Roman" panose="02020603050405020304" pitchFamily="18" charset="0"/>
              </a:rPr>
              <a:t>Question &amp; Answer Session</a:t>
            </a:r>
            <a:endParaRPr lang="en-US" sz="1800" dirty="0"/>
          </a:p>
        </p:txBody>
      </p:sp>
    </p:spTree>
    <p:extLst>
      <p:ext uri="{BB962C8B-B14F-4D97-AF65-F5344CB8AC3E}">
        <p14:creationId xmlns:p14="http://schemas.microsoft.com/office/powerpoint/2010/main" val="4267418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8670"/>
            <a:ext cx="8229600" cy="3786214"/>
          </a:xfrm>
        </p:spPr>
        <p:txBody>
          <a:bodyPr>
            <a:normAutofit/>
          </a:bodyPr>
          <a:lstStyle/>
          <a:p>
            <a:r>
              <a:rPr lang="en-IN" sz="7200" b="1" dirty="0">
                <a:latin typeface="Times New Roman" pitchFamily="18" charset="0"/>
                <a:cs typeface="Times New Roman" pitchFamily="18" charset="0"/>
              </a:rPr>
              <a:t>THANKYOU!!!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0"/>
            <a:ext cx="7773338" cy="1596177"/>
          </a:xfrm>
        </p:spPr>
        <p:txBody>
          <a:bodyPr>
            <a:normAutofit/>
          </a:bodyPr>
          <a:lstStyle/>
          <a:p>
            <a:r>
              <a:rPr lang="en-IN" sz="2800" b="1" u="sng" dirty="0">
                <a:latin typeface="Times New Roman" pitchFamily="18" charset="0"/>
                <a:cs typeface="Times New Roman" pitchFamily="18" charset="0"/>
              </a:rPr>
              <a:t>CONTENTS</a:t>
            </a:r>
          </a:p>
        </p:txBody>
      </p:sp>
      <p:sp>
        <p:nvSpPr>
          <p:cNvPr id="3" name="Content Placeholder 2"/>
          <p:cNvSpPr>
            <a:spLocks noGrp="1"/>
          </p:cNvSpPr>
          <p:nvPr>
            <p:ph idx="1"/>
          </p:nvPr>
        </p:nvSpPr>
        <p:spPr>
          <a:xfrm>
            <a:off x="685332" y="1052736"/>
            <a:ext cx="7773339" cy="4392488"/>
          </a:xfrm>
        </p:spPr>
        <p:txBody>
          <a:bodyPr>
            <a:noAutofit/>
          </a:bodyPr>
          <a:lstStyle/>
          <a:p>
            <a:pPr marL="0" indent="0">
              <a:buNone/>
            </a:pPr>
            <a:r>
              <a:rPr lang="en-IN" dirty="0" smtClean="0">
                <a:latin typeface="Times New Roman" pitchFamily="18" charset="0"/>
                <a:cs typeface="Times New Roman" pitchFamily="18" charset="0"/>
              </a:rPr>
              <a:t>PART I</a:t>
            </a:r>
          </a:p>
          <a:p>
            <a:pPr marL="0" indent="0">
              <a:buNone/>
            </a:pPr>
            <a:r>
              <a:rPr lang="en-IN" dirty="0">
                <a:latin typeface="Times New Roman" pitchFamily="18" charset="0"/>
                <a:cs typeface="Times New Roman" pitchFamily="18" charset="0"/>
              </a:rPr>
              <a:t> </a:t>
            </a:r>
            <a:r>
              <a:rPr lang="en-IN" dirty="0" smtClean="0">
                <a:latin typeface="Times New Roman" pitchFamily="18" charset="0"/>
                <a:cs typeface="Times New Roman" pitchFamily="18" charset="0"/>
              </a:rPr>
              <a:t>INTRODUCTION</a:t>
            </a:r>
            <a:endParaRPr lang="en-IN" dirty="0">
              <a:latin typeface="Times New Roman" pitchFamily="18" charset="0"/>
              <a:cs typeface="Times New Roman" pitchFamily="18" charset="0"/>
            </a:endParaRPr>
          </a:p>
          <a:p>
            <a:r>
              <a:rPr lang="en-IN" dirty="0">
                <a:latin typeface="Times New Roman" pitchFamily="18" charset="0"/>
                <a:cs typeface="Times New Roman" pitchFamily="18" charset="0"/>
              </a:rPr>
              <a:t>CLASSIFICATION OF ANCHORAGE</a:t>
            </a:r>
          </a:p>
          <a:p>
            <a:r>
              <a:rPr lang="en-IN" dirty="0">
                <a:latin typeface="Times New Roman" pitchFamily="18" charset="0"/>
                <a:cs typeface="Times New Roman" pitchFamily="18" charset="0"/>
              </a:rPr>
              <a:t>INTRAORAL SOURCES OF ANCHORAGE</a:t>
            </a:r>
          </a:p>
          <a:p>
            <a:r>
              <a:rPr lang="en-IN" dirty="0">
                <a:latin typeface="Times New Roman" pitchFamily="18" charset="0"/>
                <a:cs typeface="Times New Roman" pitchFamily="18" charset="0"/>
              </a:rPr>
              <a:t>EXTRAORAL SOURCES OF ANCHORAGE</a:t>
            </a:r>
          </a:p>
          <a:p>
            <a:r>
              <a:rPr lang="en-IN" dirty="0">
                <a:latin typeface="Times New Roman" pitchFamily="18" charset="0"/>
                <a:cs typeface="Times New Roman" pitchFamily="18" charset="0"/>
              </a:rPr>
              <a:t>TYPES OF </a:t>
            </a:r>
            <a:r>
              <a:rPr lang="en-IN" dirty="0" smtClean="0">
                <a:latin typeface="Times New Roman" pitchFamily="18" charset="0"/>
                <a:cs typeface="Times New Roman" pitchFamily="18" charset="0"/>
              </a:rPr>
              <a:t>ANCHORAGE</a:t>
            </a:r>
          </a:p>
          <a:p>
            <a:pPr marL="0" indent="0">
              <a:buNone/>
            </a:pPr>
            <a:r>
              <a:rPr lang="en-IN" dirty="0" smtClean="0">
                <a:latin typeface="Times New Roman" pitchFamily="18" charset="0"/>
                <a:cs typeface="Times New Roman" pitchFamily="18" charset="0"/>
              </a:rPr>
              <a:t>PART II</a:t>
            </a:r>
          </a:p>
          <a:p>
            <a:r>
              <a:rPr lang="en-IN" dirty="0">
                <a:latin typeface="Times New Roman" pitchFamily="18" charset="0"/>
                <a:cs typeface="Times New Roman" pitchFamily="18" charset="0"/>
              </a:rPr>
              <a:t>TYPES OF ANCHORAGE</a:t>
            </a:r>
          </a:p>
          <a:p>
            <a:r>
              <a:rPr lang="en-IN" dirty="0" smtClean="0">
                <a:latin typeface="Times New Roman" pitchFamily="18" charset="0"/>
                <a:cs typeface="Times New Roman" pitchFamily="18" charset="0"/>
              </a:rPr>
              <a:t>USE </a:t>
            </a:r>
            <a:r>
              <a:rPr lang="en-IN" dirty="0">
                <a:latin typeface="Times New Roman" pitchFamily="18" charset="0"/>
                <a:cs typeface="Times New Roman" pitchFamily="18" charset="0"/>
              </a:rPr>
              <a:t>OF IMPLANTS OR TEMPORARY ANCHORAGE DEVICE(TAD)</a:t>
            </a:r>
          </a:p>
          <a:p>
            <a:r>
              <a:rPr lang="en-IN" dirty="0">
                <a:latin typeface="Times New Roman" pitchFamily="18" charset="0"/>
                <a:cs typeface="Times New Roman" pitchFamily="18" charset="0"/>
              </a:rPr>
              <a:t>ANCHORAGE PLANNING</a:t>
            </a:r>
          </a:p>
          <a:p>
            <a:r>
              <a:rPr lang="en-IN" dirty="0">
                <a:latin typeface="Times New Roman" pitchFamily="18" charset="0"/>
                <a:cs typeface="Times New Roman" pitchFamily="18" charset="0"/>
              </a:rPr>
              <a:t>LOSS OF ANCHORAGE</a:t>
            </a:r>
          </a:p>
        </p:txBody>
      </p:sp>
    </p:spTree>
    <p:extLst>
      <p:ext uri="{BB962C8B-B14F-4D97-AF65-F5344CB8AC3E}">
        <p14:creationId xmlns:p14="http://schemas.microsoft.com/office/powerpoint/2010/main" val="2426587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3008313" cy="1162050"/>
          </a:xfrm>
        </p:spPr>
        <p:txBody>
          <a:bodyPr>
            <a:noAutofit/>
          </a:bodyPr>
          <a:lstStyle/>
          <a:p>
            <a:r>
              <a:rPr lang="en-IN" sz="2800" u="sng" dirty="0">
                <a:latin typeface="Times New Roman" pitchFamily="18" charset="0"/>
                <a:cs typeface="Times New Roman" pitchFamily="18" charset="0"/>
              </a:rPr>
              <a:t>INTER MAXILLARY ANCHORAGE</a:t>
            </a:r>
          </a:p>
        </p:txBody>
      </p:sp>
      <p:pic>
        <p:nvPicPr>
          <p:cNvPr id="5" name="Content Placeholder 4" descr="IMG_7413.JPG"/>
          <p:cNvPicPr>
            <a:picLocks noGrp="1" noChangeAspect="1"/>
          </p:cNvPicPr>
          <p:nvPr>
            <p:ph idx="1"/>
          </p:nvPr>
        </p:nvPicPr>
        <p:blipFill>
          <a:blip r:embed="rId2" cstate="print"/>
          <a:stretch>
            <a:fillRect/>
          </a:stretch>
        </p:blipFill>
        <p:spPr>
          <a:xfrm>
            <a:off x="3571868" y="1357298"/>
            <a:ext cx="5111750" cy="2962147"/>
          </a:xfrm>
        </p:spPr>
      </p:pic>
      <p:sp>
        <p:nvSpPr>
          <p:cNvPr id="4" name="Text Placeholder 3"/>
          <p:cNvSpPr>
            <a:spLocks noGrp="1"/>
          </p:cNvSpPr>
          <p:nvPr>
            <p:ph type="body" sz="half" idx="2"/>
          </p:nvPr>
        </p:nvSpPr>
        <p:spPr/>
        <p:txBody>
          <a:bodyPr>
            <a:normAutofit fontScale="92500"/>
          </a:bodyPr>
          <a:lstStyle/>
          <a:p>
            <a:r>
              <a:rPr lang="en-IN" sz="2400" dirty="0"/>
              <a:t>Anchorage in which the resistance units situated in one jaw are used to effect tooth movement  in the opposing jaw.</a:t>
            </a:r>
          </a:p>
          <a:p>
            <a:r>
              <a:rPr lang="en-IN" sz="2400" dirty="0"/>
              <a:t>It is also termed as </a:t>
            </a:r>
          </a:p>
          <a:p>
            <a:r>
              <a:rPr lang="en-IN" sz="2400" dirty="0"/>
              <a:t>Baker’s anchorage.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1" u="sng" dirty="0">
                <a:latin typeface="Times New Roman" pitchFamily="18" charset="0"/>
                <a:cs typeface="Times New Roman" pitchFamily="18" charset="0"/>
              </a:rPr>
              <a:t>SINGLE OR PRIMARY ANCHORAGE</a:t>
            </a:r>
            <a:endParaRPr lang="en-IN" sz="2800" b="1" u="sng" dirty="0"/>
          </a:p>
        </p:txBody>
      </p:sp>
      <p:sp>
        <p:nvSpPr>
          <p:cNvPr id="3" name="Content Placeholder 2"/>
          <p:cNvSpPr>
            <a:spLocks noGrp="1"/>
          </p:cNvSpPr>
          <p:nvPr>
            <p:ph idx="1"/>
          </p:nvPr>
        </p:nvSpPr>
        <p:spPr>
          <a:xfrm>
            <a:off x="827584" y="2250133"/>
            <a:ext cx="8229600" cy="4786346"/>
          </a:xfrm>
        </p:spPr>
        <p:txBody>
          <a:bodyPr/>
          <a:lstStyle/>
          <a:p>
            <a:r>
              <a:rPr lang="en-IN" dirty="0">
                <a:latin typeface="Times New Roman" pitchFamily="18" charset="0"/>
                <a:cs typeface="Times New Roman" pitchFamily="18" charset="0"/>
              </a:rPr>
              <a:t>The resistance provided by a single tooth with greater alveolar support is used to move another tooth with lesser support.</a:t>
            </a:r>
          </a:p>
          <a:p>
            <a:endParaRPr lang="en-IN" dirty="0">
              <a:latin typeface="Times New Roman" pitchFamily="18" charset="0"/>
              <a:cs typeface="Times New Roman" pitchFamily="18" charset="0"/>
            </a:endParaRPr>
          </a:p>
          <a:p>
            <a:endParaRPr lang="en-IN" dirty="0">
              <a:latin typeface="Times New Roman" pitchFamily="18" charset="0"/>
              <a:cs typeface="Times New Roman" pitchFamily="18" charset="0"/>
            </a:endParaRPr>
          </a:p>
          <a:p>
            <a:r>
              <a:rPr lang="en-IN" dirty="0" err="1">
                <a:latin typeface="Times New Roman" pitchFamily="18" charset="0"/>
                <a:cs typeface="Times New Roman" pitchFamily="18" charset="0"/>
              </a:rPr>
              <a:t>Eg</a:t>
            </a:r>
            <a:r>
              <a:rPr lang="en-IN" dirty="0">
                <a:latin typeface="Times New Roman" pitchFamily="18" charset="0"/>
                <a:cs typeface="Times New Roman" pitchFamily="18" charset="0"/>
              </a:rPr>
              <a:t>. Molar being used to retract a premolar.</a:t>
            </a:r>
          </a:p>
          <a:p>
            <a:endParaRPr lang="en-IN" dirty="0"/>
          </a:p>
          <a:p>
            <a:endParaRPr lang="en-IN" dirty="0"/>
          </a:p>
          <a:p>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u="sng" dirty="0">
                <a:latin typeface="Times New Roman" pitchFamily="18" charset="0"/>
                <a:cs typeface="Times New Roman" pitchFamily="18" charset="0"/>
              </a:rPr>
              <a:t>COMPOUND ANCHORAGE</a:t>
            </a:r>
          </a:p>
        </p:txBody>
      </p:sp>
      <p:pic>
        <p:nvPicPr>
          <p:cNvPr id="8" name="Content Placeholder 7" descr="com.png"/>
          <p:cNvPicPr>
            <a:picLocks noGrp="1" noChangeAspect="1"/>
          </p:cNvPicPr>
          <p:nvPr>
            <p:ph idx="1"/>
          </p:nvPr>
        </p:nvPicPr>
        <p:blipFill>
          <a:blip r:embed="rId2"/>
          <a:srcRect l="18669" r="17726" b="32257"/>
          <a:stretch>
            <a:fillRect/>
          </a:stretch>
        </p:blipFill>
        <p:spPr>
          <a:xfrm>
            <a:off x="4286248" y="1285860"/>
            <a:ext cx="4000528" cy="2928957"/>
          </a:xfrm>
        </p:spPr>
      </p:pic>
      <p:sp>
        <p:nvSpPr>
          <p:cNvPr id="4" name="Text Placeholder 3"/>
          <p:cNvSpPr>
            <a:spLocks noGrp="1"/>
          </p:cNvSpPr>
          <p:nvPr>
            <p:ph type="body" sz="half" idx="2"/>
          </p:nvPr>
        </p:nvSpPr>
        <p:spPr>
          <a:xfrm>
            <a:off x="457200" y="1500175"/>
            <a:ext cx="3008313" cy="3929090"/>
          </a:xfrm>
        </p:spPr>
        <p:txBody>
          <a:bodyPr>
            <a:normAutofit/>
          </a:bodyPr>
          <a:lstStyle/>
          <a:p>
            <a:r>
              <a:rPr lang="en-IN" sz="2400" dirty="0"/>
              <a:t>Anchorage where the resistance provided by more than one tooth with greater support is used to move teeth with lesser support.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800" u="sng" dirty="0">
                <a:latin typeface="Times New Roman" pitchFamily="18" charset="0"/>
                <a:cs typeface="Times New Roman" pitchFamily="18" charset="0"/>
              </a:rPr>
              <a:t>REINFORCED  OR MULTIPLE ANCHORAGE</a:t>
            </a:r>
          </a:p>
        </p:txBody>
      </p:sp>
      <p:pic>
        <p:nvPicPr>
          <p:cNvPr id="5" name="Content Placeholder 4" descr="IMG_7423.JPG"/>
          <p:cNvPicPr>
            <a:picLocks noGrp="1" noChangeAspect="1"/>
          </p:cNvPicPr>
          <p:nvPr>
            <p:ph idx="1"/>
          </p:nvPr>
        </p:nvPicPr>
        <p:blipFill>
          <a:blip r:embed="rId2" cstate="print"/>
          <a:stretch>
            <a:fillRect/>
          </a:stretch>
        </p:blipFill>
        <p:spPr>
          <a:xfrm>
            <a:off x="3575050" y="1080148"/>
            <a:ext cx="5111750" cy="4238916"/>
          </a:xfrm>
        </p:spPr>
      </p:pic>
      <p:sp>
        <p:nvSpPr>
          <p:cNvPr id="4" name="Text Placeholder 3"/>
          <p:cNvSpPr>
            <a:spLocks noGrp="1"/>
          </p:cNvSpPr>
          <p:nvPr>
            <p:ph type="body" sz="half" idx="2"/>
          </p:nvPr>
        </p:nvSpPr>
        <p:spPr/>
        <p:txBody>
          <a:bodyPr>
            <a:normAutofit fontScale="77500" lnSpcReduction="20000"/>
          </a:bodyPr>
          <a:lstStyle/>
          <a:p>
            <a:r>
              <a:rPr lang="en-IN" sz="2400" dirty="0"/>
              <a:t>Anchorage in which more than one type of resistance unit is utilized.</a:t>
            </a:r>
          </a:p>
          <a:p>
            <a:r>
              <a:rPr lang="en-IN" sz="2400" dirty="0"/>
              <a:t>Methods of reinforcing anchorage:-</a:t>
            </a:r>
          </a:p>
          <a:p>
            <a:pPr marL="457200" indent="-457200">
              <a:buAutoNum type="arabicPeriod"/>
            </a:pPr>
            <a:r>
              <a:rPr lang="en-IN" sz="2400" dirty="0" err="1"/>
              <a:t>Extraoral</a:t>
            </a:r>
            <a:r>
              <a:rPr lang="en-IN" sz="2400" dirty="0"/>
              <a:t> forces to augment anchorage</a:t>
            </a:r>
          </a:p>
          <a:p>
            <a:pPr marL="457200" indent="-457200">
              <a:buAutoNum type="arabicPeriod"/>
            </a:pPr>
            <a:r>
              <a:rPr lang="en-IN" sz="2400" dirty="0"/>
              <a:t>Upper anterior inclined plane</a:t>
            </a:r>
          </a:p>
          <a:p>
            <a:pPr marL="457200" indent="-457200">
              <a:buAutoNum type="arabicPeriod"/>
            </a:pPr>
            <a:r>
              <a:rPr lang="en-IN" sz="2400" dirty="0"/>
              <a:t>Use of </a:t>
            </a:r>
            <a:r>
              <a:rPr lang="en-IN" sz="2400" dirty="0" err="1"/>
              <a:t>transpalatal</a:t>
            </a:r>
            <a:r>
              <a:rPr lang="en-IN" sz="2400" dirty="0"/>
              <a:t> arch and lingual arch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1" y="0"/>
            <a:ext cx="7773338" cy="1596177"/>
          </a:xfrm>
        </p:spPr>
        <p:txBody>
          <a:bodyPr>
            <a:normAutofit/>
          </a:bodyPr>
          <a:lstStyle/>
          <a:p>
            <a:r>
              <a:rPr lang="en-IN" sz="2800" b="1" u="sng" dirty="0">
                <a:latin typeface="Times New Roman" pitchFamily="18" charset="0"/>
                <a:cs typeface="Times New Roman" pitchFamily="18" charset="0"/>
              </a:rPr>
              <a:t>USE OF IMPLANTS OR TEMPORARY ANCHORAGE DEVICE (TAD)</a:t>
            </a:r>
          </a:p>
        </p:txBody>
      </p:sp>
      <p:sp>
        <p:nvSpPr>
          <p:cNvPr id="3" name="Content Placeholder 2"/>
          <p:cNvSpPr>
            <a:spLocks noGrp="1"/>
          </p:cNvSpPr>
          <p:nvPr>
            <p:ph idx="1"/>
          </p:nvPr>
        </p:nvSpPr>
        <p:spPr>
          <a:xfrm>
            <a:off x="457200" y="1500174"/>
            <a:ext cx="8229600" cy="4429156"/>
          </a:xfrm>
        </p:spPr>
        <p:txBody>
          <a:bodyPr>
            <a:normAutofit fontScale="92500" lnSpcReduction="10000"/>
          </a:bodyPr>
          <a:lstStyle/>
          <a:p>
            <a:r>
              <a:rPr lang="en-IN" sz="2400" dirty="0">
                <a:latin typeface="Times New Roman" pitchFamily="18" charset="0"/>
                <a:cs typeface="Times New Roman" pitchFamily="18" charset="0"/>
              </a:rPr>
              <a:t>These devices are especially useful in patients who have lost lot of teeth or </a:t>
            </a:r>
            <a:r>
              <a:rPr lang="en-IN" sz="2400" dirty="0" err="1">
                <a:latin typeface="Times New Roman" pitchFamily="18" charset="0"/>
                <a:cs typeface="Times New Roman" pitchFamily="18" charset="0"/>
              </a:rPr>
              <a:t>hypodontia</a:t>
            </a:r>
            <a:r>
              <a:rPr lang="en-IN" sz="2400" dirty="0">
                <a:latin typeface="Times New Roman" pitchFamily="18" charset="0"/>
                <a:cs typeface="Times New Roman" pitchFamily="18" charset="0"/>
              </a:rPr>
              <a:t>.</a:t>
            </a:r>
          </a:p>
          <a:p>
            <a:endParaRPr lang="en-IN" sz="2400" dirty="0">
              <a:latin typeface="Times New Roman" pitchFamily="18" charset="0"/>
              <a:cs typeface="Times New Roman" pitchFamily="18" charset="0"/>
            </a:endParaRPr>
          </a:p>
          <a:p>
            <a:r>
              <a:rPr lang="en-IN" sz="2400" dirty="0" err="1">
                <a:latin typeface="Times New Roman" pitchFamily="18" charset="0"/>
                <a:cs typeface="Times New Roman" pitchFamily="18" charset="0"/>
              </a:rPr>
              <a:t>Endosseous</a:t>
            </a:r>
            <a:r>
              <a:rPr lang="en-IN" sz="2400" dirty="0">
                <a:latin typeface="Times New Roman" pitchFamily="18" charset="0"/>
                <a:cs typeface="Times New Roman" pitchFamily="18" charset="0"/>
              </a:rPr>
              <a:t> implants are a valuable alternative for stable intra oral anchorage.</a:t>
            </a:r>
          </a:p>
          <a:p>
            <a:endParaRPr lang="en-IN" sz="2400" dirty="0">
              <a:latin typeface="Times New Roman" pitchFamily="18" charset="0"/>
              <a:cs typeface="Times New Roman" pitchFamily="18" charset="0"/>
            </a:endParaRPr>
          </a:p>
          <a:p>
            <a:r>
              <a:rPr lang="en-IN" sz="2400" dirty="0">
                <a:latin typeface="Times New Roman" pitchFamily="18" charset="0"/>
                <a:cs typeface="Times New Roman" pitchFamily="18" charset="0"/>
              </a:rPr>
              <a:t>Temporary anchorage device also known by the terms such as mini-implant, mini-screws, skeletal anchorage devices or micro-screws.</a:t>
            </a:r>
          </a:p>
          <a:p>
            <a:pPr>
              <a:buNone/>
            </a:pPr>
            <a:r>
              <a:rPr lang="en-IN" sz="2400" dirty="0">
                <a:latin typeface="Times New Roman" pitchFamily="18" charset="0"/>
                <a:cs typeface="Times New Roman" pitchFamily="18"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600200"/>
            <a:ext cx="3714776" cy="4114815"/>
          </a:xfrm>
        </p:spPr>
        <p:txBody>
          <a:bodyPr>
            <a:normAutofit/>
          </a:bodyPr>
          <a:lstStyle/>
          <a:p>
            <a:r>
              <a:rPr lang="en-IN" dirty="0">
                <a:latin typeface="Times New Roman" pitchFamily="18" charset="0"/>
                <a:cs typeface="Times New Roman" pitchFamily="18" charset="0"/>
              </a:rPr>
              <a:t>TAD is a device that is temporarily fixed to the bone for the purpose of enhancing orthodontic anchorage either by supporting the teeth of reactive unit or by obviating the need for reactive unit altogether.</a:t>
            </a:r>
            <a:endParaRPr lang="en-IN" dirty="0"/>
          </a:p>
        </p:txBody>
      </p:sp>
      <p:pic>
        <p:nvPicPr>
          <p:cNvPr id="4" name="Picture 3" descr="tad.jpg"/>
          <p:cNvPicPr>
            <a:picLocks noChangeAspect="1"/>
          </p:cNvPicPr>
          <p:nvPr/>
        </p:nvPicPr>
        <p:blipFill>
          <a:blip r:embed="rId2"/>
          <a:stretch>
            <a:fillRect/>
          </a:stretch>
        </p:blipFill>
        <p:spPr>
          <a:xfrm>
            <a:off x="4143372" y="2000240"/>
            <a:ext cx="4714908" cy="3071834"/>
          </a:xfrm>
          <a:prstGeom prst="rect">
            <a:avLst/>
          </a:prstGeom>
        </p:spPr>
      </p:pic>
    </p:spTree>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812</TotalTime>
  <Words>732</Words>
  <Application>Microsoft Office PowerPoint</Application>
  <PresentationFormat>On-screen Show (4:3)</PresentationFormat>
  <Paragraphs>143</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Book Antiqua</vt:lpstr>
      <vt:lpstr>Calibri</vt:lpstr>
      <vt:lpstr>Times New Roman</vt:lpstr>
      <vt:lpstr>Tw Cen MT</vt:lpstr>
      <vt:lpstr>Wingdings</vt:lpstr>
      <vt:lpstr>Droplet</vt:lpstr>
      <vt:lpstr>PowerPoint Presentation</vt:lpstr>
      <vt:lpstr>Specific learning Objectives </vt:lpstr>
      <vt:lpstr>CONTENTS</vt:lpstr>
      <vt:lpstr>INTER MAXILLARY ANCHORAGE</vt:lpstr>
      <vt:lpstr>SINGLE OR PRIMARY ANCHORAGE</vt:lpstr>
      <vt:lpstr>COMPOUND ANCHORAGE</vt:lpstr>
      <vt:lpstr>REINFORCED  OR MULTIPLE ANCHORAGE</vt:lpstr>
      <vt:lpstr>USE OF IMPLANTS OR TEMPORARY ANCHORAGE DEVICE (TAD)</vt:lpstr>
      <vt:lpstr>PowerPoint Presentation</vt:lpstr>
      <vt:lpstr>INDICATIONS OF TEMPORARY ANCHORAGE DEVICE</vt:lpstr>
      <vt:lpstr>PowerPoint Presentation</vt:lpstr>
      <vt:lpstr>PowerPoint Presentation</vt:lpstr>
      <vt:lpstr>PowerPoint Presentation</vt:lpstr>
      <vt:lpstr>PowerPoint Presentation</vt:lpstr>
      <vt:lpstr>COMPLICATIONS OF TAD</vt:lpstr>
      <vt:lpstr>ANCHORAGE PLANNING</vt:lpstr>
      <vt:lpstr>PowerPoint Presentation</vt:lpstr>
      <vt:lpstr>LOSS OF ANCHORAGE</vt:lpstr>
      <vt:lpstr>summary</vt:lpstr>
      <vt:lpstr>REFERENCES</vt:lpstr>
      <vt:lpstr>Question &amp; Answer Session</vt:lpstr>
      <vt:lpstr>THANKYOU!!!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ANCHORAGE IN ORTHODONTICS</dc:title>
  <dc:creator>sonal</dc:creator>
  <cp:lastModifiedBy>Gaurav Agrawal</cp:lastModifiedBy>
  <cp:revision>106</cp:revision>
  <dcterms:created xsi:type="dcterms:W3CDTF">2020-02-12T04:17:26Z</dcterms:created>
  <dcterms:modified xsi:type="dcterms:W3CDTF">2022-05-30T07:42:21Z</dcterms:modified>
</cp:coreProperties>
</file>